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orizon" panose="020B0604020202020204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Poppins Bold" panose="020B0604020202020204" charset="0"/>
      <p:regular r:id="rId34"/>
      <p:bold r:id="rId35"/>
    </p:embeddedFont>
    <p:embeddedFont>
      <p:font typeface="Poppins Medium" panose="00000600000000000000" pitchFamily="2" charset="0"/>
      <p:regular r:id="rId36"/>
      <p:italic r:id="rId37"/>
    </p:embeddedFont>
    <p:embeddedFont>
      <p:font typeface="Poppins Medium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A7A225-39E5-420D-819D-C88E4F71019F}" v="61" dt="2026-02-05T17:47:28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la </a:t>
            </a:r>
            <a:r>
              <a:rPr lang="en-US" dirty="0" err="1"/>
              <a:t>noradrenalina</a:t>
            </a:r>
            <a:r>
              <a:rPr lang="en-US" dirty="0"/>
              <a:t> es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sostenida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, la </a:t>
            </a:r>
            <a:r>
              <a:rPr lang="en-US" dirty="0" err="1"/>
              <a:t>adrenalina</a:t>
            </a:r>
            <a:r>
              <a:rPr lang="en-US" dirty="0"/>
              <a:t> </a:t>
            </a:r>
            <a:r>
              <a:rPr lang="en-US" dirty="0" err="1"/>
              <a:t>actúa</a:t>
            </a:r>
            <a:r>
              <a:rPr lang="en-US" dirty="0"/>
              <a:t> </a:t>
            </a:r>
            <a:r>
              <a:rPr lang="en-US" dirty="0" err="1"/>
              <a:t>rapidamente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situaciones</a:t>
            </a:r>
            <a:r>
              <a:rPr lang="en-US" dirty="0"/>
              <a:t> de </a:t>
            </a:r>
            <a:r>
              <a:rPr lang="en-US" dirty="0" err="1"/>
              <a:t>huida</a:t>
            </a:r>
            <a:r>
              <a:rPr lang="en-US" dirty="0"/>
              <a:t> o </a:t>
            </a:r>
            <a:r>
              <a:rPr lang="en-US" dirty="0" err="1"/>
              <a:t>enfrentamiento</a:t>
            </a:r>
            <a:r>
              <a:rPr lang="en-US" dirty="0"/>
              <a:t>.</a:t>
            </a:r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estrés</a:t>
            </a:r>
            <a:r>
              <a:rPr lang="en-US" dirty="0"/>
              <a:t> </a:t>
            </a:r>
            <a:r>
              <a:rPr lang="en-US" dirty="0" err="1"/>
              <a:t>crónico</a:t>
            </a:r>
            <a:r>
              <a:rPr lang="en-US" dirty="0"/>
              <a:t>, se libera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noradrenalina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el</a:t>
            </a:r>
            <a:r>
              <a:rPr lang="en-US" dirty="0"/>
              <a:t> cortisol es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sostenido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aún</a:t>
            </a:r>
            <a:r>
              <a:rPr lang="en-US" dirty="0"/>
              <a:t>, y es un </a:t>
            </a:r>
            <a:r>
              <a:rPr lang="en-US" dirty="0" err="1"/>
              <a:t>regulador</a:t>
            </a:r>
            <a:r>
              <a:rPr lang="en-US" dirty="0"/>
              <a:t>, a </a:t>
            </a:r>
            <a:r>
              <a:rPr lang="en-US" dirty="0" err="1"/>
              <a:t>diferencia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otros</a:t>
            </a:r>
            <a:r>
              <a:rPr lang="en-US" dirty="0"/>
              <a:t> dos </a:t>
            </a:r>
            <a:r>
              <a:rPr lang="en-US" dirty="0" err="1"/>
              <a:t>que</a:t>
            </a:r>
            <a:r>
              <a:rPr lang="en-US" dirty="0"/>
              <a:t> son </a:t>
            </a:r>
            <a:r>
              <a:rPr lang="en-US" dirty="0" err="1"/>
              <a:t>activadores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activan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cortisol </a:t>
            </a:r>
            <a:r>
              <a:rPr lang="en-US" dirty="0" err="1"/>
              <a:t>regula</a:t>
            </a:r>
            <a:r>
              <a:rPr lang="en-US" dirty="0"/>
              <a:t>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activacion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Los receptores (GR) se dividen en dos </a:t>
            </a:r>
            <a:r>
              <a:rPr lang="es-ES" dirty="0" err="1"/>
              <a:t>Gralfa</a:t>
            </a:r>
            <a:r>
              <a:rPr lang="es-ES" dirty="0"/>
              <a:t> (aceptan el cortisol y hacen su efecto correcto) y </a:t>
            </a:r>
            <a:r>
              <a:rPr lang="es-ES" dirty="0" err="1"/>
              <a:t>Grbeta</a:t>
            </a:r>
            <a:r>
              <a:rPr lang="es-ES" dirty="0"/>
              <a:t> (no acepta al cortisol y bloquea al alfa)</a:t>
            </a:r>
          </a:p>
          <a:p>
            <a:r>
              <a:rPr lang="es-ES" dirty="0"/>
              <a:t>En estrés </a:t>
            </a:r>
            <a:r>
              <a:rPr lang="es-ES" dirty="0" err="1"/>
              <a:t>cronic</a:t>
            </a:r>
            <a:r>
              <a:rPr lang="es-ES" dirty="0"/>
              <a:t>, los beta aumentan en cantidad (por necesidad del organismo de no estar en inmunosupresión crónica, y </a:t>
            </a:r>
            <a:r>
              <a:rPr lang="es-ES" dirty="0" err="1"/>
              <a:t>pq</a:t>
            </a:r>
            <a:r>
              <a:rPr lang="es-ES" dirty="0"/>
              <a:t> las citocinas proinflamatorias estimulan su producción)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689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El </a:t>
            </a:r>
            <a:r>
              <a:rPr lang="en-US" dirty="0" err="1"/>
              <a:t>cuerpo</a:t>
            </a:r>
            <a:r>
              <a:rPr lang="en-US" dirty="0"/>
              <a:t> tb </a:t>
            </a:r>
            <a:r>
              <a:rPr lang="en-US" dirty="0" err="1"/>
              <a:t>crea</a:t>
            </a:r>
            <a:r>
              <a:rPr lang="en-US" dirty="0"/>
              <a:t> </a:t>
            </a:r>
            <a:r>
              <a:rPr lang="en-US" dirty="0" err="1"/>
              <a:t>resistencia</a:t>
            </a:r>
            <a:r>
              <a:rPr lang="en-US" dirty="0"/>
              <a:t> a </a:t>
            </a:r>
            <a:r>
              <a:rPr lang="en-US" dirty="0" err="1"/>
              <a:t>estas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no es </a:t>
            </a:r>
            <a:r>
              <a:rPr lang="en-US" dirty="0" err="1"/>
              <a:t>suficiente</a:t>
            </a:r>
            <a:r>
              <a:rPr lang="en-US" dirty="0"/>
              <a:t>. </a:t>
            </a:r>
          </a:p>
          <a:p>
            <a:r>
              <a:rPr lang="en-US" dirty="0"/>
              <a:t>El cortisol es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freno</a:t>
            </a:r>
            <a:r>
              <a:rPr lang="en-US" dirty="0"/>
              <a:t> y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estropeado</a:t>
            </a:r>
            <a:r>
              <a:rPr lang="en-US" dirty="0"/>
              <a:t>, la </a:t>
            </a:r>
            <a:r>
              <a:rPr lang="en-US" dirty="0" err="1"/>
              <a:t>adrenalina</a:t>
            </a:r>
            <a:r>
              <a:rPr lang="en-US" dirty="0"/>
              <a:t>/</a:t>
            </a:r>
            <a:r>
              <a:rPr lang="en-US" dirty="0" err="1"/>
              <a:t>noradrenalina</a:t>
            </a:r>
            <a:r>
              <a:rPr lang="en-US" dirty="0"/>
              <a:t> son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acelerador</a:t>
            </a:r>
            <a:r>
              <a:rPr lang="en-US" dirty="0"/>
              <a:t>, y, </a:t>
            </a:r>
            <a:r>
              <a:rPr lang="en-US" dirty="0" err="1"/>
              <a:t>aunque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acelerador</a:t>
            </a:r>
            <a:r>
              <a:rPr lang="en-US" dirty="0"/>
              <a:t> </a:t>
            </a:r>
            <a:r>
              <a:rPr lang="en-US" dirty="0" err="1"/>
              <a:t>funciona</a:t>
            </a:r>
            <a:r>
              <a:rPr lang="en-US" dirty="0"/>
              <a:t> </a:t>
            </a:r>
            <a:r>
              <a:rPr lang="en-US" dirty="0" err="1"/>
              <a:t>peor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no hay </a:t>
            </a:r>
            <a:r>
              <a:rPr lang="en-US" dirty="0" err="1"/>
              <a:t>freno</a:t>
            </a:r>
            <a:r>
              <a:rPr lang="en-US" dirty="0"/>
              <a:t>, se </a:t>
            </a:r>
            <a:r>
              <a:rPr lang="en-US" dirty="0" err="1"/>
              <a:t>sigue</a:t>
            </a:r>
            <a:r>
              <a:rPr lang="en-US" dirty="0"/>
              <a:t> </a:t>
            </a:r>
            <a:r>
              <a:rPr lang="en-US" dirty="0" err="1"/>
              <a:t>acelerando</a:t>
            </a:r>
            <a:r>
              <a:rPr lang="en-US" dirty="0"/>
              <a:t> y </a:t>
            </a:r>
            <a:r>
              <a:rPr lang="en-US" dirty="0" err="1"/>
              <a:t>por</a:t>
            </a:r>
            <a:r>
              <a:rPr lang="en-US" dirty="0"/>
              <a:t> tanto, se </a:t>
            </a:r>
            <a:r>
              <a:rPr lang="en-US" dirty="0" err="1"/>
              <a:t>sigue</a:t>
            </a:r>
            <a:r>
              <a:rPr lang="en-US" dirty="0"/>
              <a:t> </a:t>
            </a:r>
            <a:r>
              <a:rPr lang="en-US" dirty="0" err="1"/>
              <a:t>inflamando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Sí, es </a:t>
            </a:r>
            <a:r>
              <a:rPr lang="es-ES" b="1" dirty="0" err="1"/>
              <a:t>regulable.</a:t>
            </a:r>
            <a:r>
              <a:rPr lang="es-ES" dirty="0" err="1"/>
              <a:t>Requiere</a:t>
            </a:r>
            <a:r>
              <a:rPr lang="es-ES" dirty="0"/>
              <a:t> </a:t>
            </a:r>
            <a:r>
              <a:rPr lang="es-ES" b="1" dirty="0"/>
              <a:t>tiempo y </a:t>
            </a:r>
            <a:r>
              <a:rPr lang="es-ES" b="1" dirty="0" err="1"/>
              <a:t>coherencia.</a:t>
            </a:r>
            <a:r>
              <a:rPr lang="es-ES" dirty="0" err="1"/>
              <a:t>Algunos</a:t>
            </a:r>
            <a:r>
              <a:rPr lang="es-ES" dirty="0"/>
              <a:t> sistemas mejoran antes que </a:t>
            </a:r>
            <a:r>
              <a:rPr lang="es-ES" dirty="0" err="1"/>
              <a:t>otros.Incluso</a:t>
            </a:r>
            <a:r>
              <a:rPr lang="es-ES" dirty="0"/>
              <a:t> cuando no se revierte del todo, </a:t>
            </a:r>
            <a:r>
              <a:rPr lang="es-ES" b="1" dirty="0"/>
              <a:t>el riesgo baja</a:t>
            </a:r>
          </a:p>
          <a:p>
            <a:r>
              <a:rPr lang="es-ES" b="1" dirty="0"/>
              <a:t>Gente super estresada puede no tener carga </a:t>
            </a:r>
            <a:r>
              <a:rPr lang="es-ES" b="1" dirty="0" err="1"/>
              <a:t>alostatica</a:t>
            </a:r>
            <a:r>
              <a:rPr lang="es-ES" b="1" dirty="0"/>
              <a:t> elevada, y gente no estresada sí (si lo ha estado previamente durante mucho tiempo).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60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se coge una muestra de la nuca, y el pelo crece 1cm al mes </a:t>
            </a:r>
            <a:r>
              <a:rPr lang="es-ES" dirty="0" err="1"/>
              <a:t>aprox</a:t>
            </a:r>
            <a:r>
              <a:rPr lang="es-ES" dirty="0"/>
              <a:t>, por tanto, según cuanta longitud cojas, sabrás el estrés percibido en ese tiempo. Laboratorios, estudios, </a:t>
            </a:r>
            <a:r>
              <a:rPr lang="es-ES" dirty="0" err="1"/>
              <a:t>neuroinmunología</a:t>
            </a:r>
            <a:r>
              <a:rPr lang="es-ES" dirty="0"/>
              <a:t>, </a:t>
            </a:r>
            <a:r>
              <a:rPr lang="es-ES" dirty="0" err="1"/>
              <a:t>etc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454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cansancio persistente</a:t>
            </a:r>
          </a:p>
          <a:p>
            <a:r>
              <a:rPr lang="es-ES" dirty="0"/>
              <a:t>mala recuperación</a:t>
            </a:r>
          </a:p>
          <a:p>
            <a:r>
              <a:rPr lang="es-ES" dirty="0"/>
              <a:t>infecciones frecuentes</a:t>
            </a:r>
          </a:p>
          <a:p>
            <a:r>
              <a:rPr lang="es-ES" dirty="0"/>
              <a:t>dificultad para dormir</a:t>
            </a:r>
          </a:p>
          <a:p>
            <a:r>
              <a:rPr lang="es-ES" dirty="0"/>
              <a:t>tensión alta mantenida</a:t>
            </a:r>
          </a:p>
          <a:p>
            <a:r>
              <a:rPr lang="es-ES" dirty="0"/>
              <a:t>alteraciones metabólicas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97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Aumenta citocinas antiinflamatorias, disminuye las proinflamatorias (ayuda a disminuir GR-beta), aumentan GR-alfa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080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50-70% FC MAX </a:t>
            </a:r>
            <a:r>
              <a:rPr lang="en-US" dirty="0" err="1"/>
              <a:t>moderada</a:t>
            </a:r>
            <a:endParaRPr lang="en-US" dirty="0"/>
          </a:p>
          <a:p>
            <a:r>
              <a:rPr lang="en-US" dirty="0"/>
              <a:t>70-85% FC MAX </a:t>
            </a:r>
            <a:r>
              <a:rPr lang="en-US" dirty="0" err="1"/>
              <a:t>vigorosa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Mayores</a:t>
            </a:r>
            <a:r>
              <a:rPr lang="en-US" dirty="0"/>
              <a:t> de 65 </a:t>
            </a:r>
            <a:r>
              <a:rPr lang="en-US" dirty="0" err="1"/>
              <a:t>años</a:t>
            </a:r>
            <a:r>
              <a:rPr lang="en-US" dirty="0"/>
              <a:t> y </a:t>
            </a:r>
            <a:r>
              <a:rPr lang="en-US" dirty="0" err="1"/>
              <a:t>gente</a:t>
            </a:r>
            <a:r>
              <a:rPr lang="en-US" dirty="0"/>
              <a:t> con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crónicas</a:t>
            </a:r>
            <a:r>
              <a:rPr lang="en-US" dirty="0"/>
              <a:t>, es </a:t>
            </a:r>
            <a:r>
              <a:rPr lang="en-US" dirty="0" err="1"/>
              <a:t>igual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añadiendo</a:t>
            </a:r>
            <a:r>
              <a:rPr lang="en-US" dirty="0"/>
              <a:t> 2-3 días de </a:t>
            </a:r>
            <a:r>
              <a:rPr lang="en-US" dirty="0" err="1"/>
              <a:t>equilibrio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5.sv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70.png"/><Relationship Id="rId9" Type="http://schemas.openxmlformats.org/officeDocument/2006/relationships/image" Target="../media/image8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57.svg"/><Relationship Id="rId5" Type="http://schemas.openxmlformats.org/officeDocument/2006/relationships/image" Target="../media/image90.png"/><Relationship Id="rId10" Type="http://schemas.openxmlformats.org/officeDocument/2006/relationships/image" Target="../media/image56.png"/><Relationship Id="rId4" Type="http://schemas.openxmlformats.org/officeDocument/2006/relationships/image" Target="../media/image89.png"/><Relationship Id="rId9" Type="http://schemas.openxmlformats.org/officeDocument/2006/relationships/image" Target="../media/image9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svg"/><Relationship Id="rId10" Type="http://schemas.openxmlformats.org/officeDocument/2006/relationships/image" Target="../media/image101.sv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6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16.svg"/><Relationship Id="rId10" Type="http://schemas.openxmlformats.org/officeDocument/2006/relationships/image" Target="../media/image19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2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33.sv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AutoShape 3"/>
          <p:cNvSpPr/>
          <p:nvPr/>
        </p:nvSpPr>
        <p:spPr>
          <a:xfrm flipV="1">
            <a:off x="5236589" y="8812978"/>
            <a:ext cx="7621335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722315" y="3859885"/>
            <a:ext cx="17337085" cy="2100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24"/>
              </a:lnSpc>
            </a:pPr>
            <a:r>
              <a:rPr lang="en-US" sz="5803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cómo</a:t>
            </a:r>
            <a:r>
              <a:rPr lang="en-US" sz="5803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 </a:t>
            </a:r>
            <a:r>
              <a:rPr lang="en-US" sz="5803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el</a:t>
            </a:r>
            <a:r>
              <a:rPr lang="en-US" sz="5803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 </a:t>
            </a:r>
            <a:r>
              <a:rPr lang="en-US" sz="5803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movimiento</a:t>
            </a:r>
            <a:r>
              <a:rPr lang="en-US" sz="5803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 </a:t>
            </a:r>
            <a:r>
              <a:rPr lang="en-US" sz="5803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apaga</a:t>
            </a:r>
            <a:r>
              <a:rPr lang="en-US" sz="5803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 la </a:t>
            </a:r>
            <a:r>
              <a:rPr lang="en-US" sz="5803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alarma</a:t>
            </a:r>
            <a:r>
              <a:rPr lang="en-US" sz="5803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 del </a:t>
            </a:r>
            <a:r>
              <a:rPr lang="en-US" sz="5803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rizon"/>
                <a:ea typeface="Horizon"/>
                <a:cs typeface="Horizon"/>
                <a:sym typeface="Horizon"/>
              </a:rPr>
              <a:t>estrés</a:t>
            </a:r>
            <a:endParaRPr lang="en-US" sz="5803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904157" y="3486843"/>
            <a:ext cx="8286199" cy="589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6"/>
              </a:lnSpc>
            </a:pPr>
            <a:r>
              <a:rPr lang="en-US" sz="3318" b="1" spc="33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Deja de </a:t>
            </a:r>
            <a:r>
              <a:rPr lang="en-US" sz="3318" b="1" spc="33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estar</a:t>
            </a:r>
            <a:r>
              <a:rPr lang="en-US" sz="3318" b="1" spc="33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18" b="1" spc="33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quieto</a:t>
            </a:r>
            <a:r>
              <a:rPr lang="en-US" sz="3318" b="1" spc="33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16800" y="8221610"/>
            <a:ext cx="506091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Medium"/>
                <a:ea typeface="Poppins Medium"/>
                <a:cs typeface="Poppins Medium"/>
                <a:sym typeface="Poppins Medium"/>
              </a:rPr>
              <a:t>Joan Xamena </a:t>
            </a:r>
            <a:r>
              <a:rPr lang="en-US" sz="2565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Medium"/>
                <a:ea typeface="Poppins Medium"/>
                <a:cs typeface="Poppins Medium"/>
                <a:sym typeface="Poppins Medium"/>
              </a:rPr>
              <a:t>Ferrá</a:t>
            </a:r>
            <a:endParaRPr lang="en-US" sz="2565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08869" y="1196990"/>
            <a:ext cx="5333349" cy="32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44"/>
              </a:lnSpc>
              <a:spcBef>
                <a:spcPct val="0"/>
              </a:spcBef>
            </a:pPr>
            <a:r>
              <a:rPr lang="en-US" sz="2120" b="1" dirty="0">
                <a:solidFill>
                  <a:srgbClr val="FFDE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Medium"/>
                <a:ea typeface="Poppins Medium"/>
                <a:cs typeface="Poppins Medium"/>
                <a:sym typeface="Poppins Medium"/>
              </a:rPr>
              <a:t>C&amp;E I jornadas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29749" y="1196990"/>
            <a:ext cx="5333349" cy="32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44"/>
              </a:lnSpc>
              <a:spcBef>
                <a:spcPct val="0"/>
              </a:spcBef>
            </a:pPr>
            <a:r>
              <a:rPr lang="en-US" sz="2120" b="1" dirty="0">
                <a:solidFill>
                  <a:srgbClr val="FFDE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Medium"/>
                <a:ea typeface="Poppins Medium"/>
                <a:cs typeface="Poppins Medium"/>
                <a:sym typeface="Poppins Medium"/>
              </a:rPr>
              <a:t>06.02.2026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8297" y="2700687"/>
            <a:ext cx="6028045" cy="6213296"/>
            <a:chOff x="0" y="0"/>
            <a:chExt cx="8037393" cy="8284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57814" cy="4959748"/>
            </a:xfrm>
            <a:custGeom>
              <a:avLst/>
              <a:gdLst/>
              <a:ahLst/>
              <a:cxnLst/>
              <a:rect l="l" t="t" r="r" b="b"/>
              <a:pathLst>
                <a:path w="3657814" h="4959748">
                  <a:moveTo>
                    <a:pt x="0" y="0"/>
                  </a:moveTo>
                  <a:lnTo>
                    <a:pt x="3657814" y="0"/>
                  </a:lnTo>
                  <a:lnTo>
                    <a:pt x="3657814" y="4959748"/>
                  </a:lnTo>
                  <a:lnTo>
                    <a:pt x="0" y="4959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246063" y="3920273"/>
              <a:ext cx="3791330" cy="4364121"/>
            </a:xfrm>
            <a:custGeom>
              <a:avLst/>
              <a:gdLst/>
              <a:ahLst/>
              <a:cxnLst/>
              <a:rect l="l" t="t" r="r" b="b"/>
              <a:pathLst>
                <a:path w="3791330" h="4364121">
                  <a:moveTo>
                    <a:pt x="0" y="0"/>
                  </a:moveTo>
                  <a:lnTo>
                    <a:pt x="3791330" y="0"/>
                  </a:lnTo>
                  <a:lnTo>
                    <a:pt x="3791330" y="4364121"/>
                  </a:lnTo>
                  <a:lnTo>
                    <a:pt x="0" y="4364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54492" y="2151880"/>
            <a:ext cx="8285953" cy="7106420"/>
            <a:chOff x="0" y="0"/>
            <a:chExt cx="11047938" cy="9475227"/>
          </a:xfrm>
        </p:grpSpPr>
        <p:sp>
          <p:nvSpPr>
            <p:cNvPr id="6" name="Freeform 6"/>
            <p:cNvSpPr/>
            <p:nvPr/>
          </p:nvSpPr>
          <p:spPr>
            <a:xfrm>
              <a:off x="0" y="3442331"/>
              <a:ext cx="3331276" cy="1883685"/>
            </a:xfrm>
            <a:custGeom>
              <a:avLst/>
              <a:gdLst/>
              <a:ahLst/>
              <a:cxnLst/>
              <a:rect l="l" t="t" r="r" b="b"/>
              <a:pathLst>
                <a:path w="3331276" h="1883685">
                  <a:moveTo>
                    <a:pt x="0" y="0"/>
                  </a:moveTo>
                  <a:lnTo>
                    <a:pt x="3331276" y="0"/>
                  </a:lnTo>
                  <a:lnTo>
                    <a:pt x="3331276" y="1883685"/>
                  </a:lnTo>
                  <a:lnTo>
                    <a:pt x="0" y="1883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84272" y="0"/>
              <a:ext cx="5021758" cy="5021758"/>
            </a:xfrm>
            <a:custGeom>
              <a:avLst/>
              <a:gdLst/>
              <a:ahLst/>
              <a:cxnLst/>
              <a:rect l="l" t="t" r="r" b="b"/>
              <a:pathLst>
                <a:path w="5021758" h="5021758">
                  <a:moveTo>
                    <a:pt x="0" y="0"/>
                  </a:moveTo>
                  <a:lnTo>
                    <a:pt x="5021758" y="0"/>
                  </a:lnTo>
                  <a:lnTo>
                    <a:pt x="5021758" y="5021758"/>
                  </a:lnTo>
                  <a:lnTo>
                    <a:pt x="0" y="5021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Freeform 8"/>
            <p:cNvSpPr/>
            <p:nvPr/>
          </p:nvSpPr>
          <p:spPr>
            <a:xfrm>
              <a:off x="4142884" y="4875535"/>
              <a:ext cx="6905053" cy="4599692"/>
            </a:xfrm>
            <a:custGeom>
              <a:avLst/>
              <a:gdLst/>
              <a:ahLst/>
              <a:cxnLst/>
              <a:rect l="l" t="t" r="r" b="b"/>
              <a:pathLst>
                <a:path w="6905053" h="4599692">
                  <a:moveTo>
                    <a:pt x="0" y="0"/>
                  </a:moveTo>
                  <a:lnTo>
                    <a:pt x="6905054" y="0"/>
                  </a:lnTo>
                  <a:lnTo>
                    <a:pt x="6905054" y="4599692"/>
                  </a:lnTo>
                  <a:lnTo>
                    <a:pt x="0" y="4599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300350" y="314412"/>
            <a:ext cx="7806050" cy="1359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0"/>
              </a:lnSpc>
            </a:pPr>
            <a:r>
              <a:rPr lang="en-US" sz="7536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Y </a:t>
            </a:r>
            <a:r>
              <a:rPr lang="en-US" sz="7536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ahora</a:t>
            </a:r>
            <a:r>
              <a:rPr lang="en-US" sz="7536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, ¿</a:t>
            </a:r>
            <a:r>
              <a:rPr lang="en-US" sz="7536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qué</a:t>
            </a:r>
            <a:r>
              <a:rPr lang="en-US" sz="7536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0459" y="9191625"/>
            <a:ext cx="3298813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Sedentarismo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2451" y="2495715"/>
            <a:ext cx="2890229" cy="3508624"/>
          </a:xfrm>
          <a:custGeom>
            <a:avLst/>
            <a:gdLst/>
            <a:ahLst/>
            <a:cxnLst/>
            <a:rect l="l" t="t" r="r" b="b"/>
            <a:pathLst>
              <a:path w="2890229" h="3508624">
                <a:moveTo>
                  <a:pt x="0" y="0"/>
                </a:moveTo>
                <a:lnTo>
                  <a:pt x="2890229" y="0"/>
                </a:lnTo>
                <a:lnTo>
                  <a:pt x="2890229" y="3508624"/>
                </a:lnTo>
                <a:lnTo>
                  <a:pt x="0" y="3508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5308601" y="2349163"/>
            <a:ext cx="12750214" cy="6407682"/>
            <a:chOff x="0" y="0"/>
            <a:chExt cx="17000285" cy="85435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02472" cy="5068972"/>
            </a:xfrm>
            <a:custGeom>
              <a:avLst/>
              <a:gdLst/>
              <a:ahLst/>
              <a:cxnLst/>
              <a:rect l="l" t="t" r="r" b="b"/>
              <a:pathLst>
                <a:path w="4302472" h="5068972">
                  <a:moveTo>
                    <a:pt x="0" y="0"/>
                  </a:moveTo>
                  <a:lnTo>
                    <a:pt x="4302472" y="0"/>
                  </a:lnTo>
                  <a:lnTo>
                    <a:pt x="4302472" y="5068972"/>
                  </a:lnTo>
                  <a:lnTo>
                    <a:pt x="0" y="5068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697813" y="3474604"/>
              <a:ext cx="4302472" cy="5068972"/>
            </a:xfrm>
            <a:custGeom>
              <a:avLst/>
              <a:gdLst/>
              <a:ahLst/>
              <a:cxnLst/>
              <a:rect l="l" t="t" r="r" b="b"/>
              <a:pathLst>
                <a:path w="4302472" h="5068972">
                  <a:moveTo>
                    <a:pt x="0" y="0"/>
                  </a:moveTo>
                  <a:lnTo>
                    <a:pt x="4302472" y="0"/>
                  </a:lnTo>
                  <a:lnTo>
                    <a:pt x="4302472" y="5068972"/>
                  </a:lnTo>
                  <a:lnTo>
                    <a:pt x="0" y="5068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" name="Freeform 6"/>
          <p:cNvSpPr/>
          <p:nvPr/>
        </p:nvSpPr>
        <p:spPr>
          <a:xfrm>
            <a:off x="4567617" y="4979634"/>
            <a:ext cx="3220072" cy="3777210"/>
          </a:xfrm>
          <a:custGeom>
            <a:avLst/>
            <a:gdLst/>
            <a:ahLst/>
            <a:cxnLst/>
            <a:rect l="l" t="t" r="r" b="b"/>
            <a:pathLst>
              <a:path w="3220072" h="3777210">
                <a:moveTo>
                  <a:pt x="0" y="0"/>
                </a:moveTo>
                <a:lnTo>
                  <a:pt x="3220071" y="0"/>
                </a:lnTo>
                <a:lnTo>
                  <a:pt x="3220071" y="3777210"/>
                </a:lnTo>
                <a:lnTo>
                  <a:pt x="0" y="3777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308600" y="276141"/>
            <a:ext cx="7797799" cy="1397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05"/>
              </a:lnSpc>
            </a:pPr>
            <a:r>
              <a:rPr lang="en-US" sz="778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Falsa </a:t>
            </a:r>
            <a:r>
              <a:rPr lang="en-US" sz="7789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creencia</a:t>
            </a:r>
            <a:endParaRPr lang="en-US" sz="7789" dirty="0">
              <a:solidFill>
                <a:srgbClr val="FF575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34918" y="3669637"/>
            <a:ext cx="433914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30 minutos- 1 hora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174925" y="2187627"/>
            <a:ext cx="7347967" cy="7239468"/>
            <a:chOff x="0" y="0"/>
            <a:chExt cx="9797289" cy="9652624"/>
          </a:xfrm>
        </p:grpSpPr>
        <p:sp>
          <p:nvSpPr>
            <p:cNvPr id="10" name="Freeform 10"/>
            <p:cNvSpPr/>
            <p:nvPr/>
          </p:nvSpPr>
          <p:spPr>
            <a:xfrm>
              <a:off x="5424291" y="0"/>
              <a:ext cx="4372998" cy="3941164"/>
            </a:xfrm>
            <a:custGeom>
              <a:avLst/>
              <a:gdLst/>
              <a:ahLst/>
              <a:cxnLst/>
              <a:rect l="l" t="t" r="r" b="b"/>
              <a:pathLst>
                <a:path w="4372998" h="3941164">
                  <a:moveTo>
                    <a:pt x="0" y="0"/>
                  </a:moveTo>
                  <a:lnTo>
                    <a:pt x="4372998" y="0"/>
                  </a:lnTo>
                  <a:lnTo>
                    <a:pt x="4372998" y="3941164"/>
                  </a:lnTo>
                  <a:lnTo>
                    <a:pt x="0" y="3941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4166224"/>
              <a:ext cx="5273802" cy="5486400"/>
            </a:xfrm>
            <a:custGeom>
              <a:avLst/>
              <a:gdLst/>
              <a:ahLst/>
              <a:cxnLst/>
              <a:rect l="l" t="t" r="r" b="b"/>
              <a:pathLst>
                <a:path w="5273802" h="5486400">
                  <a:moveTo>
                    <a:pt x="0" y="0"/>
                  </a:moveTo>
                  <a:lnTo>
                    <a:pt x="5273802" y="0"/>
                  </a:lnTo>
                  <a:lnTo>
                    <a:pt x="527380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375609" y="6157796"/>
              <a:ext cx="3070225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8-12 horas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80459" y="9191625"/>
            <a:ext cx="3298813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Sedentarismo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18831" y="9356027"/>
            <a:ext cx="2289721" cy="28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Ek</a:t>
            </a:r>
            <a:r>
              <a:rPr lang="en-US" sz="1719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elund et al., (2019)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8118" y="498059"/>
            <a:ext cx="16011425" cy="956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3"/>
              </a:lnSpc>
            </a:pPr>
            <a:r>
              <a:rPr lang="en-US" sz="5616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El </a:t>
            </a:r>
            <a:r>
              <a:rPr lang="en-US" sz="5616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sedentarismo</a:t>
            </a:r>
            <a:r>
              <a:rPr lang="en-US" sz="5616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616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tiene</a:t>
            </a:r>
            <a:r>
              <a:rPr lang="en-US" sz="5616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sus </a:t>
            </a:r>
            <a:r>
              <a:rPr lang="en-US" sz="5616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propios</a:t>
            </a:r>
            <a:r>
              <a:rPr lang="en-US" sz="5616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616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efectos</a:t>
            </a:r>
            <a:r>
              <a:rPr lang="en-US" sz="5616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28209" y="1522480"/>
            <a:ext cx="12111242" cy="739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 dirty="0" err="1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Independientemente</a:t>
            </a:r>
            <a:r>
              <a:rPr lang="en-US" sz="4292" dirty="0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del </a:t>
            </a:r>
            <a:r>
              <a:rPr lang="en-US" sz="4292" dirty="0" err="1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ejercicio</a:t>
            </a:r>
            <a:r>
              <a:rPr lang="en-US" sz="4292" dirty="0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4292" dirty="0" err="1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realizado</a:t>
            </a:r>
            <a:endParaRPr lang="en-US" sz="4292" dirty="0">
              <a:solidFill>
                <a:srgbClr val="FF57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111049" y="3249713"/>
            <a:ext cx="3631543" cy="5196933"/>
            <a:chOff x="0" y="0"/>
            <a:chExt cx="4842058" cy="69292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42058" cy="4660481"/>
            </a:xfrm>
            <a:custGeom>
              <a:avLst/>
              <a:gdLst/>
              <a:ahLst/>
              <a:cxnLst/>
              <a:rect l="l" t="t" r="r" b="b"/>
              <a:pathLst>
                <a:path w="4842058" h="4660481">
                  <a:moveTo>
                    <a:pt x="0" y="0"/>
                  </a:moveTo>
                  <a:lnTo>
                    <a:pt x="4842058" y="0"/>
                  </a:lnTo>
                  <a:lnTo>
                    <a:pt x="4842058" y="4660481"/>
                  </a:lnTo>
                  <a:lnTo>
                    <a:pt x="0" y="4660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42412" y="5138408"/>
              <a:ext cx="3957234" cy="1790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11"/>
                </a:lnSpc>
              </a:pPr>
              <a:r>
                <a:rPr lang="en-US" sz="2579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Exceso de energía en forma de glucosa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110276" y="3432658"/>
            <a:ext cx="6303305" cy="4562591"/>
            <a:chOff x="0" y="0"/>
            <a:chExt cx="8404407" cy="6083454"/>
          </a:xfrm>
        </p:grpSpPr>
        <p:sp>
          <p:nvSpPr>
            <p:cNvPr id="8" name="Freeform 8"/>
            <p:cNvSpPr/>
            <p:nvPr/>
          </p:nvSpPr>
          <p:spPr>
            <a:xfrm>
              <a:off x="2574920" y="0"/>
              <a:ext cx="3685182" cy="3685182"/>
            </a:xfrm>
            <a:custGeom>
              <a:avLst/>
              <a:gdLst/>
              <a:ahLst/>
              <a:cxnLst/>
              <a:rect l="l" t="t" r="r" b="b"/>
              <a:pathLst>
                <a:path w="3685182" h="3685182">
                  <a:moveTo>
                    <a:pt x="0" y="0"/>
                  </a:moveTo>
                  <a:lnTo>
                    <a:pt x="3685181" y="0"/>
                  </a:lnTo>
                  <a:lnTo>
                    <a:pt x="3685181" y="3685182"/>
                  </a:lnTo>
                  <a:lnTo>
                    <a:pt x="0" y="3685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Freeform 9"/>
            <p:cNvSpPr/>
            <p:nvPr/>
          </p:nvSpPr>
          <p:spPr>
            <a:xfrm>
              <a:off x="5298949" y="1391122"/>
              <a:ext cx="3105458" cy="3303679"/>
            </a:xfrm>
            <a:custGeom>
              <a:avLst/>
              <a:gdLst/>
              <a:ahLst/>
              <a:cxnLst/>
              <a:rect l="l" t="t" r="r" b="b"/>
              <a:pathLst>
                <a:path w="3105458" h="3303679">
                  <a:moveTo>
                    <a:pt x="0" y="0"/>
                  </a:moveTo>
                  <a:lnTo>
                    <a:pt x="3105458" y="0"/>
                  </a:lnTo>
                  <a:lnTo>
                    <a:pt x="3105458" y="3303680"/>
                  </a:lnTo>
                  <a:lnTo>
                    <a:pt x="0" y="3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74920" y="4894480"/>
              <a:ext cx="4483630" cy="1188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11"/>
                </a:lnSpc>
              </a:pPr>
              <a:r>
                <a:rPr lang="en-US" sz="2579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Resistencia a la insulina</a:t>
              </a:r>
            </a:p>
          </p:txBody>
        </p:sp>
        <p:sp>
          <p:nvSpPr>
            <p:cNvPr id="11" name="Freeform 11"/>
            <p:cNvSpPr/>
            <p:nvPr/>
          </p:nvSpPr>
          <p:spPr>
            <a:xfrm rot="-680405">
              <a:off x="45064" y="3570477"/>
              <a:ext cx="1994546" cy="656387"/>
            </a:xfrm>
            <a:custGeom>
              <a:avLst/>
              <a:gdLst/>
              <a:ahLst/>
              <a:cxnLst/>
              <a:rect l="l" t="t" r="r" b="b"/>
              <a:pathLst>
                <a:path w="1994546" h="656387">
                  <a:moveTo>
                    <a:pt x="0" y="0"/>
                  </a:moveTo>
                  <a:lnTo>
                    <a:pt x="1994546" y="0"/>
                  </a:lnTo>
                  <a:lnTo>
                    <a:pt x="1994546" y="656387"/>
                  </a:lnTo>
                  <a:lnTo>
                    <a:pt x="0" y="656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011171" y="3170257"/>
            <a:ext cx="4645440" cy="4400559"/>
            <a:chOff x="0" y="0"/>
            <a:chExt cx="6193920" cy="5867411"/>
          </a:xfrm>
        </p:grpSpPr>
        <p:sp>
          <p:nvSpPr>
            <p:cNvPr id="13" name="Freeform 13"/>
            <p:cNvSpPr/>
            <p:nvPr/>
          </p:nvSpPr>
          <p:spPr>
            <a:xfrm>
              <a:off x="2502586" y="0"/>
              <a:ext cx="3497362" cy="4766422"/>
            </a:xfrm>
            <a:custGeom>
              <a:avLst/>
              <a:gdLst/>
              <a:ahLst/>
              <a:cxnLst/>
              <a:rect l="l" t="t" r="r" b="b"/>
              <a:pathLst>
                <a:path w="3497362" h="4766422">
                  <a:moveTo>
                    <a:pt x="0" y="0"/>
                  </a:moveTo>
                  <a:lnTo>
                    <a:pt x="3497362" y="0"/>
                  </a:lnTo>
                  <a:lnTo>
                    <a:pt x="3497362" y="4766422"/>
                  </a:lnTo>
                  <a:lnTo>
                    <a:pt x="0" y="4766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502586" y="5288037"/>
              <a:ext cx="3691334" cy="579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11"/>
                </a:lnSpc>
              </a:pPr>
              <a:r>
                <a:rPr lang="en-US" sz="2579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Más inflamación</a:t>
              </a:r>
            </a:p>
          </p:txBody>
        </p:sp>
        <p:sp>
          <p:nvSpPr>
            <p:cNvPr id="15" name="Freeform 15"/>
            <p:cNvSpPr/>
            <p:nvPr/>
          </p:nvSpPr>
          <p:spPr>
            <a:xfrm rot="10661956" flipH="1">
              <a:off x="12371" y="389640"/>
              <a:ext cx="1994546" cy="656387"/>
            </a:xfrm>
            <a:custGeom>
              <a:avLst/>
              <a:gdLst/>
              <a:ahLst/>
              <a:cxnLst/>
              <a:rect l="l" t="t" r="r" b="b"/>
              <a:pathLst>
                <a:path w="1994546" h="656387">
                  <a:moveTo>
                    <a:pt x="1994547" y="0"/>
                  </a:moveTo>
                  <a:lnTo>
                    <a:pt x="0" y="0"/>
                  </a:lnTo>
                  <a:lnTo>
                    <a:pt x="0" y="656387"/>
                  </a:lnTo>
                  <a:lnTo>
                    <a:pt x="1994547" y="656387"/>
                  </a:lnTo>
                  <a:lnTo>
                    <a:pt x="1994547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80459" y="9191625"/>
            <a:ext cx="3298813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Sedentarismo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79272" y="9356027"/>
            <a:ext cx="2487811" cy="28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</a:t>
            </a:r>
            <a:r>
              <a:rPr lang="en-US" sz="1719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atterson et al., (2018)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81232" y="3824542"/>
            <a:ext cx="1812673" cy="1815975"/>
          </a:xfrm>
          <a:custGeom>
            <a:avLst/>
            <a:gdLst/>
            <a:ahLst/>
            <a:cxnLst/>
            <a:rect l="l" t="t" r="r" b="b"/>
            <a:pathLst>
              <a:path w="1812673" h="1815975">
                <a:moveTo>
                  <a:pt x="0" y="0"/>
                </a:moveTo>
                <a:lnTo>
                  <a:pt x="1812673" y="0"/>
                </a:lnTo>
                <a:lnTo>
                  <a:pt x="1812673" y="1815975"/>
                </a:lnTo>
                <a:lnTo>
                  <a:pt x="0" y="181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0" y="480012"/>
            <a:ext cx="18493278" cy="983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0"/>
              </a:lnSpc>
            </a:pPr>
            <a:r>
              <a:rPr lang="en-US" sz="572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Esto </a:t>
            </a:r>
            <a:r>
              <a:rPr lang="en-US" sz="5729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va</a:t>
            </a:r>
            <a:r>
              <a:rPr lang="en-US" sz="572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5729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petar</a:t>
            </a:r>
            <a:r>
              <a:rPr lang="en-US" sz="572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729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en</a:t>
            </a:r>
            <a:r>
              <a:rPr lang="en-US" sz="572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729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cualquier</a:t>
            </a:r>
            <a:r>
              <a:rPr lang="en-US" sz="572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729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momento</a:t>
            </a:r>
            <a:r>
              <a:rPr lang="en-US" sz="572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740119" y="2857831"/>
            <a:ext cx="3455164" cy="3947149"/>
            <a:chOff x="0" y="0"/>
            <a:chExt cx="4606885" cy="5262866"/>
          </a:xfrm>
        </p:grpSpPr>
        <p:sp>
          <p:nvSpPr>
            <p:cNvPr id="5" name="Freeform 5"/>
            <p:cNvSpPr/>
            <p:nvPr/>
          </p:nvSpPr>
          <p:spPr>
            <a:xfrm>
              <a:off x="266828" y="0"/>
              <a:ext cx="4073230" cy="3976953"/>
            </a:xfrm>
            <a:custGeom>
              <a:avLst/>
              <a:gdLst/>
              <a:ahLst/>
              <a:cxnLst/>
              <a:rect l="l" t="t" r="r" b="b"/>
              <a:pathLst>
                <a:path w="4073230" h="3976953">
                  <a:moveTo>
                    <a:pt x="0" y="0"/>
                  </a:moveTo>
                  <a:lnTo>
                    <a:pt x="4073229" y="0"/>
                  </a:lnTo>
                  <a:lnTo>
                    <a:pt x="4073229" y="3976953"/>
                  </a:lnTo>
                  <a:lnTo>
                    <a:pt x="0" y="3976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01783"/>
              <a:ext cx="4606885" cy="861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1"/>
                </a:lnSpc>
              </a:pPr>
              <a:r>
                <a:rPr lang="en-US" sz="3865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Estrés crónico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1778594" y="2660078"/>
            <a:ext cx="4864982" cy="3287150"/>
          </a:xfrm>
          <a:custGeom>
            <a:avLst/>
            <a:gdLst/>
            <a:ahLst/>
            <a:cxnLst/>
            <a:rect l="l" t="t" r="r" b="b"/>
            <a:pathLst>
              <a:path w="4864982" h="3287150">
                <a:moveTo>
                  <a:pt x="0" y="0"/>
                </a:moveTo>
                <a:lnTo>
                  <a:pt x="4864982" y="0"/>
                </a:lnTo>
                <a:lnTo>
                  <a:pt x="4864982" y="3287151"/>
                </a:lnTo>
                <a:lnTo>
                  <a:pt x="0" y="32871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2020487" y="6039523"/>
            <a:ext cx="4381196" cy="76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9"/>
              </a:lnSpc>
            </a:pPr>
            <a:r>
              <a:rPr lang="en-US" sz="4463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Sedentarismo</a:t>
            </a:r>
          </a:p>
        </p:txBody>
      </p:sp>
      <p:sp>
        <p:nvSpPr>
          <p:cNvPr id="9" name="Freeform 9"/>
          <p:cNvSpPr/>
          <p:nvPr/>
        </p:nvSpPr>
        <p:spPr>
          <a:xfrm rot="-132499">
            <a:off x="5100117" y="3872428"/>
            <a:ext cx="8293044" cy="7525937"/>
          </a:xfrm>
          <a:custGeom>
            <a:avLst/>
            <a:gdLst/>
            <a:ahLst/>
            <a:cxnLst/>
            <a:rect l="l" t="t" r="r" b="b"/>
            <a:pathLst>
              <a:path w="8293044" h="7525937">
                <a:moveTo>
                  <a:pt x="0" y="0"/>
                </a:moveTo>
                <a:lnTo>
                  <a:pt x="8293044" y="0"/>
                </a:lnTo>
                <a:lnTo>
                  <a:pt x="8293044" y="7525937"/>
                </a:lnTo>
                <a:lnTo>
                  <a:pt x="0" y="75259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TextBox 10"/>
          <p:cNvSpPr txBox="1"/>
          <p:nvPr/>
        </p:nvSpPr>
        <p:spPr>
          <a:xfrm>
            <a:off x="562431" y="9191625"/>
            <a:ext cx="3298813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Sedentarismo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450384" y="8275224"/>
            <a:ext cx="2808916" cy="983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0"/>
              </a:lnSpc>
            </a:pPr>
            <a:r>
              <a:rPr lang="en-US" sz="572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Pero...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0892"/>
            <a:ext cx="13215931" cy="9882907"/>
            <a:chOff x="0" y="0"/>
            <a:chExt cx="17621241" cy="13177209"/>
          </a:xfrm>
        </p:grpSpPr>
        <p:sp>
          <p:nvSpPr>
            <p:cNvPr id="3" name="Freeform 3"/>
            <p:cNvSpPr/>
            <p:nvPr/>
          </p:nvSpPr>
          <p:spPr>
            <a:xfrm>
              <a:off x="8426409" y="553300"/>
              <a:ext cx="3022128" cy="3455656"/>
            </a:xfrm>
            <a:custGeom>
              <a:avLst/>
              <a:gdLst/>
              <a:ahLst/>
              <a:cxnLst/>
              <a:rect l="l" t="t" r="r" b="b"/>
              <a:pathLst>
                <a:path w="3022128" h="3455656">
                  <a:moveTo>
                    <a:pt x="0" y="0"/>
                  </a:moveTo>
                  <a:lnTo>
                    <a:pt x="3022128" y="0"/>
                  </a:lnTo>
                  <a:lnTo>
                    <a:pt x="3022128" y="3455656"/>
                  </a:lnTo>
                  <a:lnTo>
                    <a:pt x="0" y="3455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008296" y="811282"/>
              <a:ext cx="2027664" cy="2318535"/>
            </a:xfrm>
            <a:custGeom>
              <a:avLst/>
              <a:gdLst/>
              <a:ahLst/>
              <a:cxnLst/>
              <a:rect l="l" t="t" r="r" b="b"/>
              <a:pathLst>
                <a:path w="2027664" h="2318535">
                  <a:moveTo>
                    <a:pt x="2027664" y="0"/>
                  </a:moveTo>
                  <a:lnTo>
                    <a:pt x="0" y="0"/>
                  </a:lnTo>
                  <a:lnTo>
                    <a:pt x="0" y="2318535"/>
                  </a:lnTo>
                  <a:lnTo>
                    <a:pt x="2027664" y="2318535"/>
                  </a:lnTo>
                  <a:lnTo>
                    <a:pt x="202766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Freeform 5"/>
            <p:cNvSpPr/>
            <p:nvPr/>
          </p:nvSpPr>
          <p:spPr>
            <a:xfrm rot="6714752" flipV="1">
              <a:off x="14359590" y="282783"/>
              <a:ext cx="2680039" cy="3064493"/>
            </a:xfrm>
            <a:custGeom>
              <a:avLst/>
              <a:gdLst/>
              <a:ahLst/>
              <a:cxnLst/>
              <a:rect l="l" t="t" r="r" b="b"/>
              <a:pathLst>
                <a:path w="2680039" h="3064493">
                  <a:moveTo>
                    <a:pt x="0" y="3064493"/>
                  </a:moveTo>
                  <a:lnTo>
                    <a:pt x="2680039" y="3064493"/>
                  </a:lnTo>
                  <a:lnTo>
                    <a:pt x="2680039" y="0"/>
                  </a:lnTo>
                  <a:lnTo>
                    <a:pt x="0" y="0"/>
                  </a:lnTo>
                  <a:lnTo>
                    <a:pt x="0" y="3064493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426409" y="658882"/>
              <a:ext cx="7531183" cy="17309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30"/>
                </a:lnSpc>
              </a:pPr>
              <a:r>
                <a:rPr lang="en-US" sz="7807" dirty="0">
                  <a:solidFill>
                    <a:srgbClr val="FF5757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El </a:t>
              </a:r>
              <a:r>
                <a:rPr lang="en-US" sz="7807" dirty="0" err="1">
                  <a:solidFill>
                    <a:srgbClr val="FF5757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ejercicio</a:t>
              </a:r>
              <a:endParaRPr lang="en-US" sz="7807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425580"/>
              <a:ext cx="4398417" cy="7516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AE3DC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Ejercicio</a:t>
              </a:r>
              <a:endParaRPr lang="en-US" sz="3399" dirty="0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42381" y="3320257"/>
            <a:ext cx="10223368" cy="5182427"/>
            <a:chOff x="0" y="0"/>
            <a:chExt cx="13631157" cy="6909902"/>
          </a:xfrm>
        </p:grpSpPr>
        <p:sp>
          <p:nvSpPr>
            <p:cNvPr id="9" name="Freeform 9"/>
            <p:cNvSpPr/>
            <p:nvPr/>
          </p:nvSpPr>
          <p:spPr>
            <a:xfrm>
              <a:off x="1100075" y="0"/>
              <a:ext cx="5702084" cy="3421250"/>
            </a:xfrm>
            <a:custGeom>
              <a:avLst/>
              <a:gdLst/>
              <a:ahLst/>
              <a:cxnLst/>
              <a:rect l="l" t="t" r="r" b="b"/>
              <a:pathLst>
                <a:path w="5702084" h="3421250">
                  <a:moveTo>
                    <a:pt x="0" y="0"/>
                  </a:moveTo>
                  <a:lnTo>
                    <a:pt x="5702084" y="0"/>
                  </a:lnTo>
                  <a:lnTo>
                    <a:pt x="5702084" y="3421250"/>
                  </a:lnTo>
                  <a:lnTo>
                    <a:pt x="0" y="3421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0" y="2471702"/>
              <a:ext cx="2808170" cy="4438200"/>
            </a:xfrm>
            <a:custGeom>
              <a:avLst/>
              <a:gdLst/>
              <a:ahLst/>
              <a:cxnLst/>
              <a:rect l="l" t="t" r="r" b="b"/>
              <a:pathLst>
                <a:path w="2808170" h="4438200">
                  <a:moveTo>
                    <a:pt x="2808170" y="0"/>
                  </a:moveTo>
                  <a:lnTo>
                    <a:pt x="0" y="0"/>
                  </a:lnTo>
                  <a:lnTo>
                    <a:pt x="0" y="4438200"/>
                  </a:lnTo>
                  <a:lnTo>
                    <a:pt x="2808170" y="4438200"/>
                  </a:lnTo>
                  <a:lnTo>
                    <a:pt x="280817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217835" y="1496580"/>
              <a:ext cx="5413322" cy="5413322"/>
            </a:xfrm>
            <a:custGeom>
              <a:avLst/>
              <a:gdLst/>
              <a:ahLst/>
              <a:cxnLst/>
              <a:rect l="l" t="t" r="r" b="b"/>
              <a:pathLst>
                <a:path w="5413322" h="5413322">
                  <a:moveTo>
                    <a:pt x="0" y="0"/>
                  </a:moveTo>
                  <a:lnTo>
                    <a:pt x="5413322" y="0"/>
                  </a:lnTo>
                  <a:lnTo>
                    <a:pt x="5413322" y="5413322"/>
                  </a:lnTo>
                  <a:lnTo>
                    <a:pt x="0" y="5413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9522" y="2953560"/>
            <a:ext cx="5468955" cy="5022669"/>
            <a:chOff x="0" y="0"/>
            <a:chExt cx="7291940" cy="6696891"/>
          </a:xfrm>
        </p:grpSpPr>
        <p:sp>
          <p:nvSpPr>
            <p:cNvPr id="3" name="Freeform 3"/>
            <p:cNvSpPr/>
            <p:nvPr/>
          </p:nvSpPr>
          <p:spPr>
            <a:xfrm>
              <a:off x="3368123" y="420025"/>
              <a:ext cx="3923817" cy="3923817"/>
            </a:xfrm>
            <a:custGeom>
              <a:avLst/>
              <a:gdLst/>
              <a:ahLst/>
              <a:cxnLst/>
              <a:rect l="l" t="t" r="r" b="b"/>
              <a:pathLst>
                <a:path w="3923817" h="3923817">
                  <a:moveTo>
                    <a:pt x="0" y="0"/>
                  </a:moveTo>
                  <a:lnTo>
                    <a:pt x="3923817" y="0"/>
                  </a:lnTo>
                  <a:lnTo>
                    <a:pt x="3923817" y="3923817"/>
                  </a:lnTo>
                  <a:lnTo>
                    <a:pt x="0" y="3923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732732" cy="3592755"/>
            </a:xfrm>
            <a:custGeom>
              <a:avLst/>
              <a:gdLst/>
              <a:ahLst/>
              <a:cxnLst/>
              <a:rect l="l" t="t" r="r" b="b"/>
              <a:pathLst>
                <a:path w="3732732" h="3592755">
                  <a:moveTo>
                    <a:pt x="0" y="0"/>
                  </a:moveTo>
                  <a:lnTo>
                    <a:pt x="3732732" y="0"/>
                  </a:lnTo>
                  <a:lnTo>
                    <a:pt x="3732732" y="3592755"/>
                  </a:lnTo>
                  <a:lnTo>
                    <a:pt x="0" y="3592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60825" y="4277168"/>
              <a:ext cx="6737947" cy="24197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Utiliza</a:t>
              </a:r>
              <a:r>
                <a:rPr lang="en-US" sz="3399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en-US" sz="3399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glucosa</a:t>
              </a:r>
              <a:endParaRPr lang="en-US" sz="3399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Sensibilización</a:t>
              </a:r>
              <a:r>
                <a:rPr lang="en-US" sz="3399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a la </a:t>
              </a:r>
              <a:r>
                <a:rPr lang="en-US" sz="3399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insulina</a:t>
              </a:r>
              <a:r>
                <a:rPr lang="en-US" sz="3399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</a:p>
          </p:txBody>
        </p:sp>
        <p:sp>
          <p:nvSpPr>
            <p:cNvPr id="6" name="Freeform 6"/>
            <p:cNvSpPr/>
            <p:nvPr/>
          </p:nvSpPr>
          <p:spPr>
            <a:xfrm rot="-9339703" flipH="1">
              <a:off x="3813638" y="250539"/>
              <a:ext cx="1308723" cy="430689"/>
            </a:xfrm>
            <a:custGeom>
              <a:avLst/>
              <a:gdLst/>
              <a:ahLst/>
              <a:cxnLst/>
              <a:rect l="l" t="t" r="r" b="b"/>
              <a:pathLst>
                <a:path w="1308723" h="430689">
                  <a:moveTo>
                    <a:pt x="1308723" y="0"/>
                  </a:moveTo>
                  <a:lnTo>
                    <a:pt x="0" y="0"/>
                  </a:lnTo>
                  <a:lnTo>
                    <a:pt x="0" y="430689"/>
                  </a:lnTo>
                  <a:lnTo>
                    <a:pt x="1308723" y="430689"/>
                  </a:lnTo>
                  <a:lnTo>
                    <a:pt x="130872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86627" y="300321"/>
            <a:ext cx="10314746" cy="1313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1"/>
              </a:lnSpc>
            </a:pPr>
            <a:r>
              <a:rPr lang="en-US" sz="7722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Efectos</a:t>
            </a:r>
            <a:r>
              <a:rPr lang="en-US" sz="7722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del </a:t>
            </a:r>
            <a:r>
              <a:rPr lang="en-US" sz="7722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ejercicio</a:t>
            </a:r>
            <a:endParaRPr lang="en-US" sz="7722" dirty="0">
              <a:solidFill>
                <a:srgbClr val="FF575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24636" y="1547529"/>
            <a:ext cx="4091292" cy="610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6"/>
              </a:lnSpc>
            </a:pPr>
            <a:r>
              <a:rPr lang="en-US" sz="3569" dirty="0" err="1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Algunos</a:t>
            </a:r>
            <a:r>
              <a:rPr lang="en-US" sz="3569" dirty="0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 </a:t>
            </a:r>
            <a:r>
              <a:rPr lang="en-US" sz="3569" dirty="0" err="1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ellos</a:t>
            </a:r>
            <a:r>
              <a:rPr lang="en-US" sz="3569" dirty="0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...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07913" y="4582501"/>
            <a:ext cx="3794522" cy="4065012"/>
            <a:chOff x="0" y="0"/>
            <a:chExt cx="5059362" cy="5420017"/>
          </a:xfrm>
        </p:grpSpPr>
        <p:sp>
          <p:nvSpPr>
            <p:cNvPr id="10" name="Freeform 10"/>
            <p:cNvSpPr/>
            <p:nvPr/>
          </p:nvSpPr>
          <p:spPr>
            <a:xfrm>
              <a:off x="162150" y="0"/>
              <a:ext cx="4735063" cy="4735063"/>
            </a:xfrm>
            <a:custGeom>
              <a:avLst/>
              <a:gdLst/>
              <a:ahLst/>
              <a:cxnLst/>
              <a:rect l="l" t="t" r="r" b="b"/>
              <a:pathLst>
                <a:path w="4735063" h="4735063">
                  <a:moveTo>
                    <a:pt x="0" y="0"/>
                  </a:moveTo>
                  <a:lnTo>
                    <a:pt x="4735063" y="0"/>
                  </a:lnTo>
                  <a:lnTo>
                    <a:pt x="4735063" y="4735063"/>
                  </a:lnTo>
                  <a:lnTo>
                    <a:pt x="0" y="4735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668388"/>
              <a:ext cx="5059362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Libera endorfinas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006080" y="4499850"/>
            <a:ext cx="5077718" cy="4351016"/>
            <a:chOff x="0" y="0"/>
            <a:chExt cx="6770291" cy="5801355"/>
          </a:xfrm>
        </p:grpSpPr>
        <p:sp>
          <p:nvSpPr>
            <p:cNvPr id="13" name="Freeform 13"/>
            <p:cNvSpPr/>
            <p:nvPr/>
          </p:nvSpPr>
          <p:spPr>
            <a:xfrm>
              <a:off x="1468163" y="0"/>
              <a:ext cx="3833965" cy="4564243"/>
            </a:xfrm>
            <a:custGeom>
              <a:avLst/>
              <a:gdLst/>
              <a:ahLst/>
              <a:cxnLst/>
              <a:rect l="l" t="t" r="r" b="b"/>
              <a:pathLst>
                <a:path w="3833965" h="4564243">
                  <a:moveTo>
                    <a:pt x="0" y="0"/>
                  </a:moveTo>
                  <a:lnTo>
                    <a:pt x="3833965" y="0"/>
                  </a:lnTo>
                  <a:lnTo>
                    <a:pt x="3833965" y="4564243"/>
                  </a:lnTo>
                  <a:lnTo>
                    <a:pt x="0" y="456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049727"/>
              <a:ext cx="6770291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Regula el metabolismo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0" y="9210438"/>
            <a:ext cx="3298813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Ejercicio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712011" y="9374840"/>
            <a:ext cx="2265164" cy="28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Moye</a:t>
            </a:r>
            <a:r>
              <a:rPr lang="en-US" sz="1719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rs et al., (2023)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658" y="1644321"/>
            <a:ext cx="3619847" cy="5372408"/>
            <a:chOff x="0" y="0"/>
            <a:chExt cx="4826462" cy="7163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6462" cy="4826462"/>
            </a:xfrm>
            <a:custGeom>
              <a:avLst/>
              <a:gdLst/>
              <a:ahLst/>
              <a:cxnLst/>
              <a:rect l="l" t="t" r="r" b="b"/>
              <a:pathLst>
                <a:path w="4826462" h="4826462">
                  <a:moveTo>
                    <a:pt x="0" y="0"/>
                  </a:moveTo>
                  <a:lnTo>
                    <a:pt x="4826462" y="0"/>
                  </a:lnTo>
                  <a:lnTo>
                    <a:pt x="4826462" y="4826462"/>
                  </a:lnTo>
                  <a:lnTo>
                    <a:pt x="0" y="4826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54722" y="4872913"/>
              <a:ext cx="3717018" cy="2290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7"/>
                </a:lnSpc>
              </a:pPr>
              <a:r>
                <a:rPr lang="en-US" sz="2498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150–300 min/semana de actividad moderada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06820" y="3280933"/>
            <a:ext cx="2737961" cy="5594464"/>
            <a:chOff x="0" y="0"/>
            <a:chExt cx="3650615" cy="7459286"/>
          </a:xfrm>
        </p:grpSpPr>
        <p:sp>
          <p:nvSpPr>
            <p:cNvPr id="6" name="Freeform 6"/>
            <p:cNvSpPr/>
            <p:nvPr/>
          </p:nvSpPr>
          <p:spPr>
            <a:xfrm>
              <a:off x="521308" y="0"/>
              <a:ext cx="3129307" cy="4557243"/>
            </a:xfrm>
            <a:custGeom>
              <a:avLst/>
              <a:gdLst/>
              <a:ahLst/>
              <a:cxnLst/>
              <a:rect l="l" t="t" r="r" b="b"/>
              <a:pathLst>
                <a:path w="3129307" h="4557243">
                  <a:moveTo>
                    <a:pt x="0" y="0"/>
                  </a:moveTo>
                  <a:lnTo>
                    <a:pt x="3129307" y="0"/>
                  </a:lnTo>
                  <a:lnTo>
                    <a:pt x="3129307" y="4557243"/>
                  </a:lnTo>
                  <a:lnTo>
                    <a:pt x="0" y="4557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169052"/>
              <a:ext cx="3650615" cy="2290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75–150 min/semana de actividad vigorosa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15489" y="3390586"/>
            <a:ext cx="5134338" cy="5046661"/>
            <a:chOff x="0" y="0"/>
            <a:chExt cx="6845784" cy="6728881"/>
          </a:xfrm>
        </p:grpSpPr>
        <p:sp>
          <p:nvSpPr>
            <p:cNvPr id="9" name="Freeform 9"/>
            <p:cNvSpPr/>
            <p:nvPr/>
          </p:nvSpPr>
          <p:spPr>
            <a:xfrm>
              <a:off x="2171348" y="0"/>
              <a:ext cx="4674436" cy="4674436"/>
            </a:xfrm>
            <a:custGeom>
              <a:avLst/>
              <a:gdLst/>
              <a:ahLst/>
              <a:cxnLst/>
              <a:rect l="l" t="t" r="r" b="b"/>
              <a:pathLst>
                <a:path w="4674436" h="4674436">
                  <a:moveTo>
                    <a:pt x="0" y="0"/>
                  </a:moveTo>
                  <a:lnTo>
                    <a:pt x="4674436" y="0"/>
                  </a:lnTo>
                  <a:lnTo>
                    <a:pt x="4674436" y="4674436"/>
                  </a:lnTo>
                  <a:lnTo>
                    <a:pt x="0" y="467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1721605"/>
              <a:ext cx="1718979" cy="1722110"/>
            </a:xfrm>
            <a:custGeom>
              <a:avLst/>
              <a:gdLst/>
              <a:ahLst/>
              <a:cxnLst/>
              <a:rect l="l" t="t" r="r" b="b"/>
              <a:pathLst>
                <a:path w="1718979" h="1722110">
                  <a:moveTo>
                    <a:pt x="0" y="0"/>
                  </a:moveTo>
                  <a:lnTo>
                    <a:pt x="1718979" y="0"/>
                  </a:lnTo>
                  <a:lnTo>
                    <a:pt x="1718979" y="1722110"/>
                  </a:lnTo>
                  <a:lnTo>
                    <a:pt x="0" y="1722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459525" y="5022848"/>
              <a:ext cx="3780325" cy="1706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Fuerza</a:t>
              </a:r>
              <a:r>
                <a:rPr lang="en-US" sz="2499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de forma regular (</a:t>
              </a:r>
              <a:r>
                <a:rPr lang="en-US" sz="2499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todas</a:t>
              </a:r>
              <a:r>
                <a:rPr lang="en-US" sz="2499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las </a:t>
              </a:r>
              <a:r>
                <a:rPr lang="en-US" sz="2499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edades</a:t>
              </a:r>
              <a:r>
                <a:rPr lang="en-US" sz="2499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)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16502" y="3521778"/>
            <a:ext cx="4994266" cy="6229920"/>
            <a:chOff x="0" y="0"/>
            <a:chExt cx="6659022" cy="8306560"/>
          </a:xfrm>
        </p:grpSpPr>
        <p:sp>
          <p:nvSpPr>
            <p:cNvPr id="13" name="Freeform 13"/>
            <p:cNvSpPr/>
            <p:nvPr/>
          </p:nvSpPr>
          <p:spPr>
            <a:xfrm>
              <a:off x="0" y="1546683"/>
              <a:ext cx="1718979" cy="1722110"/>
            </a:xfrm>
            <a:custGeom>
              <a:avLst/>
              <a:gdLst/>
              <a:ahLst/>
              <a:cxnLst/>
              <a:rect l="l" t="t" r="r" b="b"/>
              <a:pathLst>
                <a:path w="1718979" h="1722110">
                  <a:moveTo>
                    <a:pt x="0" y="0"/>
                  </a:moveTo>
                  <a:lnTo>
                    <a:pt x="1718979" y="0"/>
                  </a:lnTo>
                  <a:lnTo>
                    <a:pt x="1718979" y="1722110"/>
                  </a:lnTo>
                  <a:lnTo>
                    <a:pt x="0" y="1722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27297" y="0"/>
              <a:ext cx="3880885" cy="4324593"/>
            </a:xfrm>
            <a:custGeom>
              <a:avLst/>
              <a:gdLst/>
              <a:ahLst/>
              <a:cxnLst/>
              <a:rect l="l" t="t" r="r" b="b"/>
              <a:pathLst>
                <a:path w="3880885" h="4324593">
                  <a:moveTo>
                    <a:pt x="0" y="0"/>
                  </a:moveTo>
                  <a:lnTo>
                    <a:pt x="3880884" y="0"/>
                  </a:lnTo>
                  <a:lnTo>
                    <a:pt x="3880884" y="4324593"/>
                  </a:lnTo>
                  <a:lnTo>
                    <a:pt x="0" y="43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527297" y="4847927"/>
              <a:ext cx="4131725" cy="3458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Por primera vez enfatiza: “reducir sedentarismo” en todas las edades/capacidades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062298" y="380235"/>
            <a:ext cx="10163404" cy="1173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7"/>
              </a:lnSpc>
            </a:pPr>
            <a:r>
              <a:rPr lang="en-US" sz="691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¿</a:t>
            </a:r>
            <a:r>
              <a:rPr lang="en-US" sz="6919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Cuánto</a:t>
            </a:r>
            <a:r>
              <a:rPr lang="en-US" sz="691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6919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debo</a:t>
            </a:r>
            <a:r>
              <a:rPr lang="en-US" sz="691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6919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hacer</a:t>
            </a:r>
            <a:r>
              <a:rPr lang="en-US" sz="6919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47420" y="1458090"/>
            <a:ext cx="4393159" cy="846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9"/>
              </a:lnSpc>
            </a:pPr>
            <a:r>
              <a:rPr lang="en-US" sz="4935" dirty="0" err="1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Según</a:t>
            </a:r>
            <a:r>
              <a:rPr lang="en-US" sz="4935" dirty="0">
                <a:solidFill>
                  <a:srgbClr val="FF57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la OMS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906820" y="1739919"/>
            <a:ext cx="3270278" cy="2590607"/>
            <a:chOff x="0" y="0"/>
            <a:chExt cx="4360371" cy="3454143"/>
          </a:xfrm>
        </p:grpSpPr>
        <p:sp>
          <p:nvSpPr>
            <p:cNvPr id="19" name="Freeform 19"/>
            <p:cNvSpPr/>
            <p:nvPr/>
          </p:nvSpPr>
          <p:spPr>
            <a:xfrm>
              <a:off x="2586540" y="1680312"/>
              <a:ext cx="1773831" cy="1773831"/>
            </a:xfrm>
            <a:custGeom>
              <a:avLst/>
              <a:gdLst/>
              <a:ahLst/>
              <a:cxnLst/>
              <a:rect l="l" t="t" r="r" b="b"/>
              <a:pathLst>
                <a:path w="1773831" h="1773831">
                  <a:moveTo>
                    <a:pt x="0" y="0"/>
                  </a:moveTo>
                  <a:lnTo>
                    <a:pt x="1773831" y="0"/>
                  </a:lnTo>
                  <a:lnTo>
                    <a:pt x="1773831" y="1773831"/>
                  </a:lnTo>
                  <a:lnTo>
                    <a:pt x="0" y="1773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3523110" cy="1554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2241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Efectos</a:t>
              </a:r>
              <a:r>
                <a:rPr lang="en-US" sz="2241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</a:t>
              </a:r>
              <a:r>
                <a:rPr lang="en-US" sz="2241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proporcionales</a:t>
              </a:r>
              <a:r>
                <a:rPr lang="en-US" sz="2241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a la </a:t>
              </a:r>
              <a:r>
                <a:rPr lang="en-US" sz="2241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intensidad</a:t>
              </a:r>
              <a:r>
                <a:rPr lang="en-US" sz="2241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!! 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573348" y="9375627"/>
            <a:ext cx="5404904" cy="28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Bull et al., (2020) – OMS, Noetel et al., (2024)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9211225"/>
            <a:ext cx="3298813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Ejercicio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73042"/>
            <a:ext cx="17130708" cy="9713958"/>
            <a:chOff x="0" y="0"/>
            <a:chExt cx="22840944" cy="12951944"/>
          </a:xfrm>
        </p:grpSpPr>
        <p:sp>
          <p:nvSpPr>
            <p:cNvPr id="3" name="Freeform 3"/>
            <p:cNvSpPr/>
            <p:nvPr/>
          </p:nvSpPr>
          <p:spPr>
            <a:xfrm>
              <a:off x="20043451" y="8407495"/>
              <a:ext cx="2667970" cy="4544449"/>
            </a:xfrm>
            <a:custGeom>
              <a:avLst/>
              <a:gdLst/>
              <a:ahLst/>
              <a:cxnLst/>
              <a:rect l="l" t="t" r="r" b="b"/>
              <a:pathLst>
                <a:path w="2667970" h="4544449">
                  <a:moveTo>
                    <a:pt x="0" y="0"/>
                  </a:moveTo>
                  <a:lnTo>
                    <a:pt x="2667970" y="0"/>
                  </a:lnTo>
                  <a:lnTo>
                    <a:pt x="2667970" y="4544449"/>
                  </a:lnTo>
                  <a:lnTo>
                    <a:pt x="0" y="4544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4047604"/>
              <a:ext cx="5920653" cy="5920653"/>
            </a:xfrm>
            <a:custGeom>
              <a:avLst/>
              <a:gdLst/>
              <a:ahLst/>
              <a:cxnLst/>
              <a:rect l="l" t="t" r="r" b="b"/>
              <a:pathLst>
                <a:path w="5920653" h="5920653">
                  <a:moveTo>
                    <a:pt x="0" y="0"/>
                  </a:moveTo>
                  <a:lnTo>
                    <a:pt x="5920653" y="0"/>
                  </a:lnTo>
                  <a:lnTo>
                    <a:pt x="5920653" y="5920653"/>
                  </a:lnTo>
                  <a:lnTo>
                    <a:pt x="0" y="5920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9177978" y="0"/>
              <a:ext cx="3662966" cy="2298511"/>
            </a:xfrm>
            <a:custGeom>
              <a:avLst/>
              <a:gdLst/>
              <a:ahLst/>
              <a:cxnLst/>
              <a:rect l="l" t="t" r="r" b="b"/>
              <a:pathLst>
                <a:path w="3662966" h="2298511">
                  <a:moveTo>
                    <a:pt x="0" y="0"/>
                  </a:moveTo>
                  <a:lnTo>
                    <a:pt x="3662966" y="0"/>
                  </a:lnTo>
                  <a:lnTo>
                    <a:pt x="3662966" y="2298511"/>
                  </a:lnTo>
                  <a:lnTo>
                    <a:pt x="0" y="2298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3930887" y="8798661"/>
              <a:ext cx="3222843" cy="1898548"/>
            </a:xfrm>
            <a:custGeom>
              <a:avLst/>
              <a:gdLst/>
              <a:ahLst/>
              <a:cxnLst/>
              <a:rect l="l" t="t" r="r" b="b"/>
              <a:pathLst>
                <a:path w="3222843" h="1898548">
                  <a:moveTo>
                    <a:pt x="3222843" y="0"/>
                  </a:moveTo>
                  <a:lnTo>
                    <a:pt x="0" y="0"/>
                  </a:lnTo>
                  <a:lnTo>
                    <a:pt x="0" y="1898548"/>
                  </a:lnTo>
                  <a:lnTo>
                    <a:pt x="3222843" y="1898548"/>
                  </a:lnTo>
                  <a:lnTo>
                    <a:pt x="322284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591707" y="2175665"/>
              <a:ext cx="4374739" cy="898040"/>
            </a:xfrm>
            <a:custGeom>
              <a:avLst/>
              <a:gdLst/>
              <a:ahLst/>
              <a:cxnLst/>
              <a:rect l="l" t="t" r="r" b="b"/>
              <a:pathLst>
                <a:path w="4374739" h="898040">
                  <a:moveTo>
                    <a:pt x="0" y="0"/>
                  </a:moveTo>
                  <a:lnTo>
                    <a:pt x="4374739" y="0"/>
                  </a:lnTo>
                  <a:lnTo>
                    <a:pt x="4374739" y="898040"/>
                  </a:lnTo>
                  <a:lnTo>
                    <a:pt x="0" y="8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Freeform 8"/>
            <p:cNvSpPr/>
            <p:nvPr/>
          </p:nvSpPr>
          <p:spPr>
            <a:xfrm rot="1694430">
              <a:off x="18091435" y="5404521"/>
              <a:ext cx="3462856" cy="1378846"/>
            </a:xfrm>
            <a:custGeom>
              <a:avLst/>
              <a:gdLst/>
              <a:ahLst/>
              <a:cxnLst/>
              <a:rect l="l" t="t" r="r" b="b"/>
              <a:pathLst>
                <a:path w="3462856" h="1378846">
                  <a:moveTo>
                    <a:pt x="0" y="0"/>
                  </a:moveTo>
                  <a:lnTo>
                    <a:pt x="3462855" y="0"/>
                  </a:lnTo>
                  <a:lnTo>
                    <a:pt x="3462855" y="1378846"/>
                  </a:lnTo>
                  <a:lnTo>
                    <a:pt x="0" y="1378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156732" y="2938463"/>
            <a:ext cx="8718330" cy="6561695"/>
            <a:chOff x="0" y="0"/>
            <a:chExt cx="11624439" cy="8748926"/>
          </a:xfrm>
        </p:grpSpPr>
        <p:sp>
          <p:nvSpPr>
            <p:cNvPr id="10" name="Freeform 10"/>
            <p:cNvSpPr/>
            <p:nvPr/>
          </p:nvSpPr>
          <p:spPr>
            <a:xfrm>
              <a:off x="4397807" y="5660550"/>
              <a:ext cx="3741425" cy="3088377"/>
            </a:xfrm>
            <a:custGeom>
              <a:avLst/>
              <a:gdLst/>
              <a:ahLst/>
              <a:cxnLst/>
              <a:rect l="l" t="t" r="r" b="b"/>
              <a:pathLst>
                <a:path w="3741425" h="3088377">
                  <a:moveTo>
                    <a:pt x="0" y="0"/>
                  </a:moveTo>
                  <a:lnTo>
                    <a:pt x="3741426" y="0"/>
                  </a:lnTo>
                  <a:lnTo>
                    <a:pt x="3741426" y="3088376"/>
                  </a:lnTo>
                  <a:lnTo>
                    <a:pt x="0" y="3088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4576189" cy="4027046"/>
            </a:xfrm>
            <a:custGeom>
              <a:avLst/>
              <a:gdLst/>
              <a:ahLst/>
              <a:cxnLst/>
              <a:rect l="l" t="t" r="r" b="b"/>
              <a:pathLst>
                <a:path w="4576189" h="4027046">
                  <a:moveTo>
                    <a:pt x="0" y="0"/>
                  </a:moveTo>
                  <a:lnTo>
                    <a:pt x="4576189" y="0"/>
                  </a:lnTo>
                  <a:lnTo>
                    <a:pt x="4576189" y="4027046"/>
                  </a:lnTo>
                  <a:lnTo>
                    <a:pt x="0" y="4027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8752201" y="204239"/>
              <a:ext cx="2872238" cy="3618568"/>
            </a:xfrm>
            <a:custGeom>
              <a:avLst/>
              <a:gdLst/>
              <a:ahLst/>
              <a:cxnLst/>
              <a:rect l="l" t="t" r="r" b="b"/>
              <a:pathLst>
                <a:path w="2872238" h="3618568">
                  <a:moveTo>
                    <a:pt x="0" y="0"/>
                  </a:moveTo>
                  <a:lnTo>
                    <a:pt x="2872238" y="0"/>
                  </a:lnTo>
                  <a:lnTo>
                    <a:pt x="2872238" y="3618568"/>
                  </a:lnTo>
                  <a:lnTo>
                    <a:pt x="0" y="3618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156732" y="241939"/>
            <a:ext cx="9483068" cy="1474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37"/>
              </a:lnSpc>
            </a:pPr>
            <a:r>
              <a:rPr lang="en-US" sz="8241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Rompe</a:t>
            </a:r>
            <a:r>
              <a:rPr lang="en-US" sz="8241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8241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el</a:t>
            </a:r>
            <a:r>
              <a:rPr lang="en-US" sz="8241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8241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círculo</a:t>
            </a:r>
            <a:endParaRPr lang="en-US" sz="8241" dirty="0">
              <a:solidFill>
                <a:srgbClr val="FF575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5156018" y="2159565"/>
            <a:ext cx="7585783" cy="6274897"/>
            <a:chOff x="0" y="0"/>
            <a:chExt cx="10114377" cy="8366530"/>
          </a:xfrm>
        </p:grpSpPr>
        <p:sp>
          <p:nvSpPr>
            <p:cNvPr id="15" name="Freeform 15"/>
            <p:cNvSpPr/>
            <p:nvPr/>
          </p:nvSpPr>
          <p:spPr>
            <a:xfrm rot="-5986599" flipH="1">
              <a:off x="4814928" y="-751600"/>
              <a:ext cx="1004762" cy="3003365"/>
            </a:xfrm>
            <a:custGeom>
              <a:avLst/>
              <a:gdLst/>
              <a:ahLst/>
              <a:cxnLst/>
              <a:rect l="l" t="t" r="r" b="b"/>
              <a:pathLst>
                <a:path w="1004762" h="3003365">
                  <a:moveTo>
                    <a:pt x="1004762" y="0"/>
                  </a:moveTo>
                  <a:lnTo>
                    <a:pt x="0" y="0"/>
                  </a:lnTo>
                  <a:lnTo>
                    <a:pt x="0" y="3003365"/>
                  </a:lnTo>
                  <a:lnTo>
                    <a:pt x="1004762" y="3003365"/>
                  </a:lnTo>
                  <a:lnTo>
                    <a:pt x="1004762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16"/>
            <p:cNvSpPr/>
            <p:nvPr/>
          </p:nvSpPr>
          <p:spPr>
            <a:xfrm rot="8013557" flipH="1">
              <a:off x="897183" y="5574403"/>
              <a:ext cx="967202" cy="2891093"/>
            </a:xfrm>
            <a:custGeom>
              <a:avLst/>
              <a:gdLst/>
              <a:ahLst/>
              <a:cxnLst/>
              <a:rect l="l" t="t" r="r" b="b"/>
              <a:pathLst>
                <a:path w="967202" h="2891093">
                  <a:moveTo>
                    <a:pt x="967202" y="0"/>
                  </a:moveTo>
                  <a:lnTo>
                    <a:pt x="0" y="0"/>
                  </a:lnTo>
                  <a:lnTo>
                    <a:pt x="0" y="2891093"/>
                  </a:lnTo>
                  <a:lnTo>
                    <a:pt x="967202" y="2891093"/>
                  </a:lnTo>
                  <a:lnTo>
                    <a:pt x="967202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17"/>
            <p:cNvSpPr/>
            <p:nvPr/>
          </p:nvSpPr>
          <p:spPr>
            <a:xfrm rot="2261284" flipH="1">
              <a:off x="8498532" y="5702646"/>
              <a:ext cx="893030" cy="2669383"/>
            </a:xfrm>
            <a:custGeom>
              <a:avLst/>
              <a:gdLst/>
              <a:ahLst/>
              <a:cxnLst/>
              <a:rect l="l" t="t" r="r" b="b"/>
              <a:pathLst>
                <a:path w="893030" h="2669383">
                  <a:moveTo>
                    <a:pt x="893030" y="0"/>
                  </a:moveTo>
                  <a:lnTo>
                    <a:pt x="0" y="0"/>
                  </a:lnTo>
                  <a:lnTo>
                    <a:pt x="0" y="2669384"/>
                  </a:lnTo>
                  <a:lnTo>
                    <a:pt x="893030" y="2669384"/>
                  </a:lnTo>
                  <a:lnTo>
                    <a:pt x="89303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2936528" y="4274503"/>
            <a:ext cx="12414945" cy="15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¡MUCHAS GRACIAS!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86541" y="9318117"/>
            <a:ext cx="13514919" cy="719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7"/>
              </a:lnSpc>
            </a:pPr>
            <a:r>
              <a:rPr lang="en-US" sz="4226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Agradecimientos</a:t>
            </a:r>
            <a:r>
              <a:rPr lang="en-US" sz="4226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 Albert, Jasmine, Char y </a:t>
            </a:r>
            <a:r>
              <a:rPr lang="en-US" sz="4226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Papás</a:t>
            </a:r>
            <a:endParaRPr lang="en-US" sz="4226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600836"/>
            <a:ext cx="18288000" cy="7657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Vaccarino, V., &amp; Bremner, J. D. (2024). Stress and cardiovascular disease: An update. Nature Reviews Cardiology, 21, 1–15.</a:t>
            </a:r>
          </a:p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Guidi, J., Lucente, M.,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Sonino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N., &amp; Fava, G. A. (2021). Allostatic load and its impact on health: A systematic review. Psychotherapy and Psychosomatics, 90(1), 11–27.</a:t>
            </a:r>
          </a:p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Noushad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S., Ahmed, S., Ansari, B.,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Mustafai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S., &amp; Khan, Q. (2021). Physiological biomarkers of chronic stress: A systematic review. International Journal of Health Sciences, 15(5), 46–59.</a:t>
            </a:r>
          </a:p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Stalder, T.,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Steudte-Schmiedgen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S., Alexander, N.,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Klucken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T., Vater, A., Wichmann, S., … Kirschbaum, C. (2017). Stress-related and basic determinants of hair cortisol in humans: A meta-analysis.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Psychoneuroendocrinology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77, 261–274.</a:t>
            </a:r>
          </a:p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Ekelund, U., Tarp, J., Steene-Johannessen, J., Hansen, B. H., Jefferis, B., Fagerland, M. W., … Lee, I. M. (2019). Dose–response associations between accelerometry-measured physical activity and sedentary time and all-cause mortality: A systematic review and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harmonised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meta-analysis. The BMJ, 366, l4570.</a:t>
            </a:r>
          </a:p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Patterson, R., McNamara, E.,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Tainio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M., de Sá, T. H., Smith, A. D., Sharp, S. J., …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Wijndaele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K. (2018). Sedentary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behaviour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and risk of all-cause, cardiovascular and cancer mortality, and incident type 2 diabetes: A systematic review and dose–response meta-analysis. European Journal of Epidemiology, 33(9), 811–829.</a:t>
            </a:r>
          </a:p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Noetel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M., Sanders, T., Gallardo-Gómez, D., Taylor, P., Del Pozo Cruz, B., Parker, P., … Lonsdale, C. (2024). Effect of exercise for depression: A systematic review and network meta-analysis of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randomised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controlled trials. The BMJ, 384, e075847.</a:t>
            </a:r>
          </a:p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Singh, B., Olds, T., Curtis, R.,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Dumuid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D.,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Virgara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R., Watson, A., … Maher, C. (2023). Effectiveness of physical activity interventions for improving depression, anxiety and distress: An umbrella review. British Journal of Sports Medicine, 57(18), 1203–1211.</a:t>
            </a:r>
          </a:p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Moyers, S. A., McAuley, E., &amp;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Blissmer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B. J. (2023). Physical activity and cortisol regulation: A meta-analysis.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Psychoneuroendocrinology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149, 106020.</a:t>
            </a:r>
          </a:p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Bull, F. C., Al-Ansari, S. S., Biddle, S.,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Borodulin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K., Buman, M. P., Cardon, G., … Willumsen, J. F. (2020). World Health Organization 2020 guidelines on physical activity and sedentary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behaviour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 British Journal of Sports Medicine, 54(24), 1451–1462.</a:t>
            </a:r>
          </a:p>
          <a:p>
            <a:pPr marL="410218" lvl="1" indent="-205109" algn="ctr">
              <a:lnSpc>
                <a:spcPts val="2660"/>
              </a:lnSpc>
              <a:buFont typeface="Arial"/>
              <a:buChar char="•"/>
            </a:pP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Paus, R., </a:t>
            </a:r>
            <a:r>
              <a:rPr lang="en-US" sz="1900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Arck</a:t>
            </a:r>
            <a:r>
              <a:rPr lang="en-US" sz="1900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P., &amp; Tiede, S. (2018). Stress and hair growth: A neuroendocrine–immune perspective. Trends in Immunology, 39(6), 403–415.</a:t>
            </a:r>
          </a:p>
          <a:p>
            <a:pPr algn="ctr">
              <a:lnSpc>
                <a:spcPts val="2660"/>
              </a:lnSpc>
            </a:pPr>
            <a:endParaRPr lang="en-US" sz="1900" dirty="0">
              <a:solidFill>
                <a:srgbClr val="2B151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221940" y="537527"/>
            <a:ext cx="4208060" cy="936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u="sng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Bibliografía</a:t>
            </a:r>
            <a:endParaRPr lang="en-US" sz="5199" u="sng" dirty="0">
              <a:solidFill>
                <a:srgbClr val="FF575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70273" y="4335450"/>
            <a:ext cx="1938647" cy="2215596"/>
          </a:xfrm>
          <a:custGeom>
            <a:avLst/>
            <a:gdLst/>
            <a:ahLst/>
            <a:cxnLst/>
            <a:rect l="l" t="t" r="r" b="b"/>
            <a:pathLst>
              <a:path w="1938647" h="2215596">
                <a:moveTo>
                  <a:pt x="1938646" y="0"/>
                </a:moveTo>
                <a:lnTo>
                  <a:pt x="0" y="0"/>
                </a:lnTo>
                <a:lnTo>
                  <a:pt x="0" y="2215596"/>
                </a:lnTo>
                <a:lnTo>
                  <a:pt x="1938646" y="2215596"/>
                </a:lnTo>
                <a:lnTo>
                  <a:pt x="193864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3595676" y="2254177"/>
            <a:ext cx="5998782" cy="7004123"/>
            <a:chOff x="0" y="0"/>
            <a:chExt cx="7998376" cy="9338831"/>
          </a:xfrm>
        </p:grpSpPr>
        <p:sp>
          <p:nvSpPr>
            <p:cNvPr id="4" name="Freeform 4"/>
            <p:cNvSpPr/>
            <p:nvPr/>
          </p:nvSpPr>
          <p:spPr>
            <a:xfrm>
              <a:off x="4198153" y="5581359"/>
              <a:ext cx="3800224" cy="3757471"/>
            </a:xfrm>
            <a:custGeom>
              <a:avLst/>
              <a:gdLst/>
              <a:ahLst/>
              <a:cxnLst/>
              <a:rect l="l" t="t" r="r" b="b"/>
              <a:pathLst>
                <a:path w="3800224" h="3757471">
                  <a:moveTo>
                    <a:pt x="0" y="0"/>
                  </a:moveTo>
                  <a:lnTo>
                    <a:pt x="3800223" y="0"/>
                  </a:lnTo>
                  <a:lnTo>
                    <a:pt x="3800223" y="3757472"/>
                  </a:lnTo>
                  <a:lnTo>
                    <a:pt x="0" y="3757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Freeform 5"/>
            <p:cNvSpPr/>
            <p:nvPr/>
          </p:nvSpPr>
          <p:spPr>
            <a:xfrm>
              <a:off x="4198153" y="0"/>
              <a:ext cx="2901553" cy="3232928"/>
            </a:xfrm>
            <a:custGeom>
              <a:avLst/>
              <a:gdLst/>
              <a:ahLst/>
              <a:cxnLst/>
              <a:rect l="l" t="t" r="r" b="b"/>
              <a:pathLst>
                <a:path w="2901553" h="3232928">
                  <a:moveTo>
                    <a:pt x="0" y="0"/>
                  </a:moveTo>
                  <a:lnTo>
                    <a:pt x="2901552" y="0"/>
                  </a:lnTo>
                  <a:lnTo>
                    <a:pt x="2901552" y="3232928"/>
                  </a:lnTo>
                  <a:lnTo>
                    <a:pt x="0" y="3232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Freeform 6"/>
            <p:cNvSpPr/>
            <p:nvPr/>
          </p:nvSpPr>
          <p:spPr>
            <a:xfrm rot="1752209">
              <a:off x="61419" y="6377573"/>
              <a:ext cx="3671159" cy="1208145"/>
            </a:xfrm>
            <a:custGeom>
              <a:avLst/>
              <a:gdLst/>
              <a:ahLst/>
              <a:cxnLst/>
              <a:rect l="l" t="t" r="r" b="b"/>
              <a:pathLst>
                <a:path w="3671159" h="1208145">
                  <a:moveTo>
                    <a:pt x="0" y="0"/>
                  </a:moveTo>
                  <a:lnTo>
                    <a:pt x="3671159" y="0"/>
                  </a:lnTo>
                  <a:lnTo>
                    <a:pt x="3671159" y="1208145"/>
                  </a:lnTo>
                  <a:lnTo>
                    <a:pt x="0" y="1208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Freeform 7"/>
            <p:cNvSpPr/>
            <p:nvPr/>
          </p:nvSpPr>
          <p:spPr>
            <a:xfrm rot="9536466" flipH="1">
              <a:off x="94464" y="1405554"/>
              <a:ext cx="3671159" cy="1208145"/>
            </a:xfrm>
            <a:custGeom>
              <a:avLst/>
              <a:gdLst/>
              <a:ahLst/>
              <a:cxnLst/>
              <a:rect l="l" t="t" r="r" b="b"/>
              <a:pathLst>
                <a:path w="3671159" h="1208145">
                  <a:moveTo>
                    <a:pt x="3671160" y="0"/>
                  </a:moveTo>
                  <a:lnTo>
                    <a:pt x="0" y="0"/>
                  </a:lnTo>
                  <a:lnTo>
                    <a:pt x="0" y="1208145"/>
                  </a:lnTo>
                  <a:lnTo>
                    <a:pt x="3671160" y="1208145"/>
                  </a:lnTo>
                  <a:lnTo>
                    <a:pt x="367116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Freeform 8"/>
            <p:cNvSpPr/>
            <p:nvPr/>
          </p:nvSpPr>
          <p:spPr>
            <a:xfrm rot="992368">
              <a:off x="1574482" y="3050033"/>
              <a:ext cx="1664083" cy="2493857"/>
            </a:xfrm>
            <a:custGeom>
              <a:avLst/>
              <a:gdLst/>
              <a:ahLst/>
              <a:cxnLst/>
              <a:rect l="l" t="t" r="r" b="b"/>
              <a:pathLst>
                <a:path w="1664083" h="2493857">
                  <a:moveTo>
                    <a:pt x="0" y="0"/>
                  </a:moveTo>
                  <a:lnTo>
                    <a:pt x="1664083" y="0"/>
                  </a:lnTo>
                  <a:lnTo>
                    <a:pt x="1664083" y="2493857"/>
                  </a:lnTo>
                  <a:lnTo>
                    <a:pt x="0" y="2493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Freeform 9"/>
          <p:cNvSpPr/>
          <p:nvPr/>
        </p:nvSpPr>
        <p:spPr>
          <a:xfrm>
            <a:off x="15792173" y="2843921"/>
            <a:ext cx="1378889" cy="1383921"/>
          </a:xfrm>
          <a:custGeom>
            <a:avLst/>
            <a:gdLst/>
            <a:ahLst/>
            <a:cxnLst/>
            <a:rect l="l" t="t" r="r" b="b"/>
            <a:pathLst>
              <a:path w="1378889" h="1383921">
                <a:moveTo>
                  <a:pt x="0" y="0"/>
                </a:moveTo>
                <a:lnTo>
                  <a:pt x="1378889" y="0"/>
                </a:lnTo>
                <a:lnTo>
                  <a:pt x="1378889" y="1383921"/>
                </a:lnTo>
                <a:lnTo>
                  <a:pt x="0" y="13839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TextBox 10"/>
          <p:cNvSpPr txBox="1"/>
          <p:nvPr/>
        </p:nvSpPr>
        <p:spPr>
          <a:xfrm>
            <a:off x="533920" y="6900432"/>
            <a:ext cx="3011352" cy="58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1"/>
              </a:lnSpc>
            </a:pPr>
            <a:r>
              <a:rPr lang="en-US" sz="3436" b="1">
                <a:solidFill>
                  <a:srgbClr val="2B1511"/>
                </a:solidFill>
                <a:latin typeface="Poppins Bold"/>
                <a:ea typeface="Poppins Bold"/>
                <a:cs typeface="Poppins Bold"/>
                <a:sym typeface="Poppins Bold"/>
              </a:rPr>
              <a:t>Estrés agudo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42483" y="323889"/>
            <a:ext cx="9105907" cy="1333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76"/>
              </a:lnSpc>
            </a:pPr>
            <a:r>
              <a:rPr lang="en-US" sz="7411" b="1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¿Bueno o </a:t>
            </a:r>
            <a:r>
              <a:rPr lang="en-US" sz="7411" b="1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malo</a:t>
            </a:r>
            <a:r>
              <a:rPr lang="en-US" sz="7411" b="1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792044" y="2452964"/>
            <a:ext cx="4443149" cy="5037447"/>
            <a:chOff x="0" y="0"/>
            <a:chExt cx="5924199" cy="67165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5188" cy="2915188"/>
            </a:xfrm>
            <a:custGeom>
              <a:avLst/>
              <a:gdLst/>
              <a:ahLst/>
              <a:cxnLst/>
              <a:rect l="l" t="t" r="r" b="b"/>
              <a:pathLst>
                <a:path w="2915188" h="2915188">
                  <a:moveTo>
                    <a:pt x="0" y="0"/>
                  </a:moveTo>
                  <a:lnTo>
                    <a:pt x="2915188" y="0"/>
                  </a:lnTo>
                  <a:lnTo>
                    <a:pt x="2915188" y="2915188"/>
                  </a:lnTo>
                  <a:lnTo>
                    <a:pt x="0" y="2915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48287" y="1834034"/>
              <a:ext cx="3285219" cy="3630076"/>
            </a:xfrm>
            <a:custGeom>
              <a:avLst/>
              <a:gdLst/>
              <a:ahLst/>
              <a:cxnLst/>
              <a:rect l="l" t="t" r="r" b="b"/>
              <a:pathLst>
                <a:path w="3285219" h="3630076">
                  <a:moveTo>
                    <a:pt x="0" y="0"/>
                  </a:moveTo>
                  <a:lnTo>
                    <a:pt x="3285219" y="0"/>
                  </a:lnTo>
                  <a:lnTo>
                    <a:pt x="3285219" y="3630076"/>
                  </a:lnTo>
                  <a:lnTo>
                    <a:pt x="0" y="3630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57594" y="5952183"/>
              <a:ext cx="4466605" cy="764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1"/>
                </a:lnSpc>
              </a:pPr>
              <a:r>
                <a:rPr lang="en-US" sz="3436" b="1">
                  <a:solidFill>
                    <a:srgbClr val="2B151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Estrés crónico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-1513645">
              <a:off x="37753" y="1051622"/>
              <a:ext cx="2811264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¿Efectos?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59376" y="9191625"/>
            <a:ext cx="1374223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Estrés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8347" y="2891818"/>
            <a:ext cx="3418113" cy="2251682"/>
          </a:xfrm>
          <a:custGeom>
            <a:avLst/>
            <a:gdLst/>
            <a:ahLst/>
            <a:cxnLst/>
            <a:rect l="l" t="t" r="r" b="b"/>
            <a:pathLst>
              <a:path w="3418113" h="2251682">
                <a:moveTo>
                  <a:pt x="0" y="0"/>
                </a:moveTo>
                <a:lnTo>
                  <a:pt x="3418113" y="0"/>
                </a:lnTo>
                <a:lnTo>
                  <a:pt x="3418113" y="2251682"/>
                </a:lnTo>
                <a:lnTo>
                  <a:pt x="0" y="2251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3692562" y="1306959"/>
            <a:ext cx="4655904" cy="4399173"/>
            <a:chOff x="0" y="0"/>
            <a:chExt cx="6207872" cy="5865564"/>
          </a:xfrm>
        </p:grpSpPr>
        <p:sp>
          <p:nvSpPr>
            <p:cNvPr id="4" name="Freeform 4"/>
            <p:cNvSpPr/>
            <p:nvPr/>
          </p:nvSpPr>
          <p:spPr>
            <a:xfrm>
              <a:off x="2184544" y="0"/>
              <a:ext cx="4023328" cy="3306444"/>
            </a:xfrm>
            <a:custGeom>
              <a:avLst/>
              <a:gdLst/>
              <a:ahLst/>
              <a:cxnLst/>
              <a:rect l="l" t="t" r="r" b="b"/>
              <a:pathLst>
                <a:path w="4023328" h="3306444">
                  <a:moveTo>
                    <a:pt x="0" y="0"/>
                  </a:moveTo>
                  <a:lnTo>
                    <a:pt x="4023328" y="0"/>
                  </a:lnTo>
                  <a:lnTo>
                    <a:pt x="4023328" y="3306444"/>
                  </a:lnTo>
                  <a:lnTo>
                    <a:pt x="0" y="3306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Freeform 5"/>
            <p:cNvSpPr/>
            <p:nvPr/>
          </p:nvSpPr>
          <p:spPr>
            <a:xfrm rot="-1211233">
              <a:off x="59806" y="4737881"/>
              <a:ext cx="2294243" cy="755014"/>
            </a:xfrm>
            <a:custGeom>
              <a:avLst/>
              <a:gdLst/>
              <a:ahLst/>
              <a:cxnLst/>
              <a:rect l="l" t="t" r="r" b="b"/>
              <a:pathLst>
                <a:path w="2294243" h="755014">
                  <a:moveTo>
                    <a:pt x="0" y="0"/>
                  </a:moveTo>
                  <a:lnTo>
                    <a:pt x="2294243" y="0"/>
                  </a:lnTo>
                  <a:lnTo>
                    <a:pt x="2294243" y="755015"/>
                  </a:lnTo>
                  <a:lnTo>
                    <a:pt x="0" y="755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258374" y="6098916"/>
            <a:ext cx="3245675" cy="3603478"/>
            <a:chOff x="0" y="0"/>
            <a:chExt cx="4327567" cy="48046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27567" cy="2882740"/>
            </a:xfrm>
            <a:custGeom>
              <a:avLst/>
              <a:gdLst/>
              <a:ahLst/>
              <a:cxnLst/>
              <a:rect l="l" t="t" r="r" b="b"/>
              <a:pathLst>
                <a:path w="4327567" h="2882740">
                  <a:moveTo>
                    <a:pt x="0" y="0"/>
                  </a:moveTo>
                  <a:lnTo>
                    <a:pt x="4327567" y="0"/>
                  </a:lnTo>
                  <a:lnTo>
                    <a:pt x="4327567" y="2882740"/>
                  </a:lnTo>
                  <a:lnTo>
                    <a:pt x="0" y="2882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31186" y="2705783"/>
              <a:ext cx="2165798" cy="2098855"/>
            </a:xfrm>
            <a:custGeom>
              <a:avLst/>
              <a:gdLst/>
              <a:ahLst/>
              <a:cxnLst/>
              <a:rect l="l" t="t" r="r" b="b"/>
              <a:pathLst>
                <a:path w="2165798" h="2098855">
                  <a:moveTo>
                    <a:pt x="0" y="0"/>
                  </a:moveTo>
                  <a:lnTo>
                    <a:pt x="2165798" y="0"/>
                  </a:lnTo>
                  <a:lnTo>
                    <a:pt x="2165798" y="2098855"/>
                  </a:lnTo>
                  <a:lnTo>
                    <a:pt x="0" y="209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7050" y="5648982"/>
            <a:ext cx="4320708" cy="2318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0"/>
              </a:lnSpc>
            </a:pPr>
            <a:r>
              <a:rPr lang="en-US" sz="3322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Sistema nervioso simpático constantemente activo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377" y="9191625"/>
            <a:ext cx="1382504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Estrés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41881" y="9356027"/>
            <a:ext cx="3189089" cy="28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</a:t>
            </a:r>
            <a:r>
              <a:rPr lang="en-US" sz="1719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accarino &amp; Bremner (2024)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327636" y="1428780"/>
            <a:ext cx="10030726" cy="8406332"/>
            <a:chOff x="0" y="0"/>
            <a:chExt cx="13374302" cy="11208443"/>
          </a:xfrm>
        </p:grpSpPr>
        <p:sp>
          <p:nvSpPr>
            <p:cNvPr id="13" name="Freeform 13"/>
            <p:cNvSpPr/>
            <p:nvPr/>
          </p:nvSpPr>
          <p:spPr>
            <a:xfrm>
              <a:off x="0" y="6226847"/>
              <a:ext cx="9889023" cy="4981595"/>
            </a:xfrm>
            <a:custGeom>
              <a:avLst/>
              <a:gdLst/>
              <a:ahLst/>
              <a:cxnLst/>
              <a:rect l="l" t="t" r="r" b="b"/>
              <a:pathLst>
                <a:path w="9889023" h="4981595">
                  <a:moveTo>
                    <a:pt x="0" y="0"/>
                  </a:moveTo>
                  <a:lnTo>
                    <a:pt x="9889023" y="0"/>
                  </a:lnTo>
                  <a:lnTo>
                    <a:pt x="9889023" y="4981596"/>
                  </a:lnTo>
                  <a:lnTo>
                    <a:pt x="0" y="4981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459585" y="0"/>
              <a:ext cx="5914717" cy="4658322"/>
            </a:xfrm>
            <a:custGeom>
              <a:avLst/>
              <a:gdLst/>
              <a:ahLst/>
              <a:cxnLst/>
              <a:rect l="l" t="t" r="r" b="b"/>
              <a:pathLst>
                <a:path w="5914717" h="4658322">
                  <a:moveTo>
                    <a:pt x="0" y="0"/>
                  </a:moveTo>
                  <a:lnTo>
                    <a:pt x="5914717" y="0"/>
                  </a:lnTo>
                  <a:lnTo>
                    <a:pt x="5914717" y="4658322"/>
                  </a:lnTo>
                  <a:lnTo>
                    <a:pt x="0" y="4658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ES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916626" y="2347682"/>
            <a:ext cx="4245516" cy="4043857"/>
            <a:chOff x="0" y="0"/>
            <a:chExt cx="5660688" cy="5391809"/>
          </a:xfrm>
        </p:grpSpPr>
        <p:grpSp>
          <p:nvGrpSpPr>
            <p:cNvPr id="16" name="Group 16"/>
            <p:cNvGrpSpPr/>
            <p:nvPr/>
          </p:nvGrpSpPr>
          <p:grpSpPr>
            <a:xfrm rot="-10728918">
              <a:off x="2670681" y="30638"/>
              <a:ext cx="2977021" cy="1287020"/>
              <a:chOff x="0" y="0"/>
              <a:chExt cx="1233813" cy="533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33813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1233813" h="533400">
                    <a:moveTo>
                      <a:pt x="239386" y="166418"/>
                    </a:moveTo>
                    <a:lnTo>
                      <a:pt x="1233813" y="166418"/>
                    </a:lnTo>
                    <a:lnTo>
                      <a:pt x="1233813" y="366942"/>
                    </a:lnTo>
                    <a:lnTo>
                      <a:pt x="239373" y="366942"/>
                    </a:lnTo>
                    <a:lnTo>
                      <a:pt x="302255" y="533400"/>
                    </a:lnTo>
                    <a:lnTo>
                      <a:pt x="0" y="266700"/>
                    </a:lnTo>
                    <a:lnTo>
                      <a:pt x="302255" y="0"/>
                    </a:lnTo>
                    <a:lnTo>
                      <a:pt x="239386" y="166418"/>
                    </a:lnTo>
                    <a:close/>
                  </a:path>
                </a:pathLst>
              </a:custGeom>
              <a:solidFill>
                <a:srgbClr val="FF3131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20650" y="165100"/>
                <a:ext cx="1113163" cy="203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4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6353987">
              <a:off x="-270708" y="3393614"/>
              <a:ext cx="2450535" cy="1287020"/>
              <a:chOff x="0" y="0"/>
              <a:chExt cx="1015614" cy="533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15614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1015614" h="533400">
                    <a:moveTo>
                      <a:pt x="239386" y="166418"/>
                    </a:moveTo>
                    <a:lnTo>
                      <a:pt x="1015614" y="166418"/>
                    </a:lnTo>
                    <a:lnTo>
                      <a:pt x="1015614" y="366942"/>
                    </a:lnTo>
                    <a:lnTo>
                      <a:pt x="239373" y="366942"/>
                    </a:lnTo>
                    <a:lnTo>
                      <a:pt x="302255" y="533400"/>
                    </a:lnTo>
                    <a:lnTo>
                      <a:pt x="0" y="266700"/>
                    </a:lnTo>
                    <a:lnTo>
                      <a:pt x="302255" y="0"/>
                    </a:lnTo>
                    <a:lnTo>
                      <a:pt x="239386" y="166418"/>
                    </a:lnTo>
                    <a:close/>
                  </a:path>
                </a:pathLst>
              </a:custGeom>
              <a:solidFill>
                <a:srgbClr val="FF3131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20650" y="165100"/>
                <a:ext cx="894964" cy="203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4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-7673028">
              <a:off x="2591117" y="3084247"/>
              <a:ext cx="2977021" cy="1287020"/>
              <a:chOff x="0" y="0"/>
              <a:chExt cx="1233813" cy="5334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33813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1233813" h="533400">
                    <a:moveTo>
                      <a:pt x="239386" y="166418"/>
                    </a:moveTo>
                    <a:lnTo>
                      <a:pt x="1233813" y="166418"/>
                    </a:lnTo>
                    <a:lnTo>
                      <a:pt x="1233813" y="366942"/>
                    </a:lnTo>
                    <a:lnTo>
                      <a:pt x="239373" y="366942"/>
                    </a:lnTo>
                    <a:lnTo>
                      <a:pt x="302255" y="533400"/>
                    </a:lnTo>
                    <a:lnTo>
                      <a:pt x="0" y="266700"/>
                    </a:lnTo>
                    <a:lnTo>
                      <a:pt x="302255" y="0"/>
                    </a:lnTo>
                    <a:lnTo>
                      <a:pt x="239386" y="166418"/>
                    </a:lnTo>
                    <a:close/>
                  </a:path>
                </a:pathLst>
              </a:custGeom>
              <a:solidFill>
                <a:srgbClr val="FF3131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20650" y="165100"/>
                <a:ext cx="1113163" cy="203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4"/>
                  </a:lnSpc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3971" y="3952701"/>
            <a:ext cx="4436037" cy="3493742"/>
          </a:xfrm>
          <a:custGeom>
            <a:avLst/>
            <a:gdLst/>
            <a:ahLst/>
            <a:cxnLst/>
            <a:rect l="l" t="t" r="r" b="b"/>
            <a:pathLst>
              <a:path w="4436037" h="3493742">
                <a:moveTo>
                  <a:pt x="0" y="0"/>
                </a:moveTo>
                <a:lnTo>
                  <a:pt x="4436038" y="0"/>
                </a:lnTo>
                <a:lnTo>
                  <a:pt x="4436038" y="3493741"/>
                </a:lnTo>
                <a:lnTo>
                  <a:pt x="0" y="3493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9337972" y="2167221"/>
            <a:ext cx="7156823" cy="6916835"/>
            <a:chOff x="0" y="0"/>
            <a:chExt cx="9542430" cy="9222446"/>
          </a:xfrm>
        </p:grpSpPr>
        <p:sp>
          <p:nvSpPr>
            <p:cNvPr id="4" name="Freeform 4"/>
            <p:cNvSpPr/>
            <p:nvPr/>
          </p:nvSpPr>
          <p:spPr>
            <a:xfrm>
              <a:off x="4373650" y="1710199"/>
              <a:ext cx="5168780" cy="5595432"/>
            </a:xfrm>
            <a:custGeom>
              <a:avLst/>
              <a:gdLst/>
              <a:ahLst/>
              <a:cxnLst/>
              <a:rect l="l" t="t" r="r" b="b"/>
              <a:pathLst>
                <a:path w="5168780" h="5595432">
                  <a:moveTo>
                    <a:pt x="0" y="0"/>
                  </a:moveTo>
                  <a:lnTo>
                    <a:pt x="5168780" y="0"/>
                  </a:lnTo>
                  <a:lnTo>
                    <a:pt x="5168780" y="5595433"/>
                  </a:lnTo>
                  <a:lnTo>
                    <a:pt x="0" y="5595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45286" y="0"/>
              <a:ext cx="3943075" cy="3018244"/>
            </a:xfrm>
            <a:custGeom>
              <a:avLst/>
              <a:gdLst/>
              <a:ahLst/>
              <a:cxnLst/>
              <a:rect l="l" t="t" r="r" b="b"/>
              <a:pathLst>
                <a:path w="3943075" h="3018244">
                  <a:moveTo>
                    <a:pt x="0" y="0"/>
                  </a:moveTo>
                  <a:lnTo>
                    <a:pt x="3943075" y="0"/>
                  </a:lnTo>
                  <a:lnTo>
                    <a:pt x="3943075" y="3018244"/>
                  </a:lnTo>
                  <a:lnTo>
                    <a:pt x="0" y="3018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5941278"/>
              <a:ext cx="3573550" cy="3281168"/>
            </a:xfrm>
            <a:custGeom>
              <a:avLst/>
              <a:gdLst/>
              <a:ahLst/>
              <a:cxnLst/>
              <a:rect l="l" t="t" r="r" b="b"/>
              <a:pathLst>
                <a:path w="3573550" h="3281168">
                  <a:moveTo>
                    <a:pt x="0" y="0"/>
                  </a:moveTo>
                  <a:lnTo>
                    <a:pt x="3573550" y="0"/>
                  </a:lnTo>
                  <a:lnTo>
                    <a:pt x="3573550" y="3281168"/>
                  </a:lnTo>
                  <a:lnTo>
                    <a:pt x="0" y="3281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3415" y="2675492"/>
            <a:ext cx="483715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Suele tener efecto antiinflamatorio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68989" y="431826"/>
            <a:ext cx="9950023" cy="1069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4"/>
              </a:lnSpc>
            </a:pPr>
            <a:r>
              <a:rPr lang="en-US" sz="6239" b="1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La </a:t>
            </a:r>
            <a:r>
              <a:rPr lang="en-US" sz="6239" b="1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paradoja</a:t>
            </a:r>
            <a:r>
              <a:rPr lang="en-US" sz="6239" b="1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del cortisol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99956" y="5376039"/>
            <a:ext cx="488840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85C70"/>
                </a:solidFill>
                <a:latin typeface="Open Sans"/>
                <a:ea typeface="Open Sans"/>
                <a:cs typeface="Open Sans"/>
                <a:sym typeface="Open Sans"/>
              </a:rPr>
              <a:t>pero</a:t>
            </a:r>
            <a:r>
              <a:rPr lang="en-US" sz="3399" dirty="0">
                <a:solidFill>
                  <a:srgbClr val="F85C70"/>
                </a:solidFill>
                <a:latin typeface="Open Sans"/>
                <a:ea typeface="Open Sans"/>
                <a:cs typeface="Open Sans"/>
                <a:sym typeface="Open Sans"/>
              </a:rPr>
              <a:t> ante </a:t>
            </a:r>
            <a:r>
              <a:rPr lang="en-US" sz="3399" dirty="0" err="1">
                <a:solidFill>
                  <a:srgbClr val="F85C70"/>
                </a:solidFill>
                <a:latin typeface="Open Sans"/>
                <a:ea typeface="Open Sans"/>
                <a:cs typeface="Open Sans"/>
                <a:sym typeface="Open Sans"/>
              </a:rPr>
              <a:t>estrés</a:t>
            </a:r>
            <a:r>
              <a:rPr lang="en-US" sz="3399" dirty="0">
                <a:solidFill>
                  <a:srgbClr val="F85C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F85C70"/>
                </a:solidFill>
                <a:latin typeface="Open Sans"/>
                <a:ea typeface="Open Sans"/>
                <a:cs typeface="Open Sans"/>
                <a:sym typeface="Open Sans"/>
              </a:rPr>
              <a:t>crónico</a:t>
            </a:r>
            <a:endParaRPr lang="en-US" sz="3399" dirty="0">
              <a:solidFill>
                <a:srgbClr val="F85C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9376" y="9191625"/>
            <a:ext cx="1450423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Estrés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39596" y="9357179"/>
            <a:ext cx="5541261" cy="28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Vaccarino &amp; Bremner (2024), Guidi et al., (2021)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6796"/>
            <a:ext cx="12937568" cy="9644369"/>
          </a:xfrm>
          <a:custGeom>
            <a:avLst/>
            <a:gdLst/>
            <a:ahLst/>
            <a:cxnLst/>
            <a:rect l="l" t="t" r="r" b="b"/>
            <a:pathLst>
              <a:path w="12937568" h="9644369">
                <a:moveTo>
                  <a:pt x="0" y="0"/>
                </a:moveTo>
                <a:lnTo>
                  <a:pt x="12937568" y="0"/>
                </a:lnTo>
                <a:lnTo>
                  <a:pt x="12937568" y="9644369"/>
                </a:lnTo>
                <a:lnTo>
                  <a:pt x="0" y="964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3468819" y="3774134"/>
            <a:ext cx="3935755" cy="5292580"/>
          </a:xfrm>
          <a:custGeom>
            <a:avLst/>
            <a:gdLst/>
            <a:ahLst/>
            <a:cxnLst/>
            <a:rect l="l" t="t" r="r" b="b"/>
            <a:pathLst>
              <a:path w="3935755" h="5292580">
                <a:moveTo>
                  <a:pt x="0" y="0"/>
                </a:moveTo>
                <a:lnTo>
                  <a:pt x="3935755" y="0"/>
                </a:lnTo>
                <a:lnTo>
                  <a:pt x="3935755" y="5292580"/>
                </a:lnTo>
                <a:lnTo>
                  <a:pt x="0" y="5292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1759803" y="552814"/>
            <a:ext cx="5499497" cy="1384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r>
              <a:rPr lang="en-US" sz="8100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¿Por </a:t>
            </a:r>
            <a:r>
              <a:rPr lang="en-US" sz="8100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qué</a:t>
            </a:r>
            <a:r>
              <a:rPr lang="en-US" sz="8100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38879" y="2418798"/>
            <a:ext cx="2782413" cy="3580455"/>
            <a:chOff x="0" y="-95249"/>
            <a:chExt cx="3709885" cy="4773940"/>
          </a:xfrm>
        </p:grpSpPr>
        <p:sp>
          <p:nvSpPr>
            <p:cNvPr id="6" name="Freeform 6"/>
            <p:cNvSpPr/>
            <p:nvPr/>
          </p:nvSpPr>
          <p:spPr>
            <a:xfrm>
              <a:off x="0" y="1251685"/>
              <a:ext cx="3709885" cy="3427006"/>
            </a:xfrm>
            <a:custGeom>
              <a:avLst/>
              <a:gdLst/>
              <a:ahLst/>
              <a:cxnLst/>
              <a:rect l="l" t="t" r="r" b="b"/>
              <a:pathLst>
                <a:path w="3709885" h="3427006">
                  <a:moveTo>
                    <a:pt x="0" y="0"/>
                  </a:moveTo>
                  <a:lnTo>
                    <a:pt x="3709885" y="0"/>
                  </a:lnTo>
                  <a:lnTo>
                    <a:pt x="3709885" y="3427006"/>
                  </a:lnTo>
                  <a:lnTo>
                    <a:pt x="0" y="3427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07006" y="-95249"/>
              <a:ext cx="2502879" cy="1248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Día 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317189" y="4246767"/>
            <a:ext cx="2531058" cy="3335100"/>
            <a:chOff x="0" y="-95249"/>
            <a:chExt cx="3374744" cy="4446800"/>
          </a:xfrm>
        </p:grpSpPr>
        <p:sp>
          <p:nvSpPr>
            <p:cNvPr id="9" name="Freeform 9"/>
            <p:cNvSpPr/>
            <p:nvPr/>
          </p:nvSpPr>
          <p:spPr>
            <a:xfrm>
              <a:off x="0" y="1254369"/>
              <a:ext cx="3352836" cy="3097182"/>
            </a:xfrm>
            <a:custGeom>
              <a:avLst/>
              <a:gdLst/>
              <a:ahLst/>
              <a:cxnLst/>
              <a:rect l="l" t="t" r="r" b="b"/>
              <a:pathLst>
                <a:path w="3352836" h="3097182">
                  <a:moveTo>
                    <a:pt x="0" y="0"/>
                  </a:moveTo>
                  <a:lnTo>
                    <a:pt x="3352836" y="0"/>
                  </a:lnTo>
                  <a:lnTo>
                    <a:pt x="3352836" y="3097182"/>
                  </a:lnTo>
                  <a:lnTo>
                    <a:pt x="0" y="3097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28913" y="-95249"/>
              <a:ext cx="2545831" cy="1248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Día 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026013" y="2565716"/>
            <a:ext cx="2733790" cy="3854708"/>
            <a:chOff x="0" y="-95251"/>
            <a:chExt cx="3645053" cy="5139610"/>
          </a:xfrm>
        </p:grpSpPr>
        <p:sp>
          <p:nvSpPr>
            <p:cNvPr id="12" name="Freeform 12"/>
            <p:cNvSpPr/>
            <p:nvPr/>
          </p:nvSpPr>
          <p:spPr>
            <a:xfrm>
              <a:off x="0" y="1241682"/>
              <a:ext cx="3645053" cy="3802677"/>
            </a:xfrm>
            <a:custGeom>
              <a:avLst/>
              <a:gdLst/>
              <a:ahLst/>
              <a:cxnLst/>
              <a:rect l="l" t="t" r="r" b="b"/>
              <a:pathLst>
                <a:path w="3645053" h="3802677">
                  <a:moveTo>
                    <a:pt x="0" y="0"/>
                  </a:moveTo>
                  <a:lnTo>
                    <a:pt x="3645053" y="0"/>
                  </a:lnTo>
                  <a:lnTo>
                    <a:pt x="3645053" y="3802677"/>
                  </a:lnTo>
                  <a:lnTo>
                    <a:pt x="0" y="380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86623" y="-95251"/>
              <a:ext cx="2818693" cy="1248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Día 3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59376" y="9191625"/>
            <a:ext cx="1450423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Estrés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8977" y="3815399"/>
            <a:ext cx="2991323" cy="3182259"/>
          </a:xfrm>
          <a:custGeom>
            <a:avLst/>
            <a:gdLst/>
            <a:ahLst/>
            <a:cxnLst/>
            <a:rect l="l" t="t" r="r" b="b"/>
            <a:pathLst>
              <a:path w="2991323" h="3182259">
                <a:moveTo>
                  <a:pt x="0" y="0"/>
                </a:moveTo>
                <a:lnTo>
                  <a:pt x="2991323" y="0"/>
                </a:lnTo>
                <a:lnTo>
                  <a:pt x="2991323" y="3182259"/>
                </a:lnTo>
                <a:lnTo>
                  <a:pt x="0" y="31822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3344708" y="6506435"/>
            <a:ext cx="2329094" cy="2477759"/>
          </a:xfrm>
          <a:custGeom>
            <a:avLst/>
            <a:gdLst/>
            <a:ahLst/>
            <a:cxnLst/>
            <a:rect l="l" t="t" r="r" b="b"/>
            <a:pathLst>
              <a:path w="2329094" h="2477759">
                <a:moveTo>
                  <a:pt x="0" y="0"/>
                </a:moveTo>
                <a:lnTo>
                  <a:pt x="2329094" y="0"/>
                </a:lnTo>
                <a:lnTo>
                  <a:pt x="2329094" y="2477759"/>
                </a:lnTo>
                <a:lnTo>
                  <a:pt x="0" y="2477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1858680" y="4540104"/>
            <a:ext cx="4392623" cy="3459549"/>
          </a:xfrm>
          <a:custGeom>
            <a:avLst/>
            <a:gdLst/>
            <a:ahLst/>
            <a:cxnLst/>
            <a:rect l="l" t="t" r="r" b="b"/>
            <a:pathLst>
              <a:path w="4392623" h="3459549">
                <a:moveTo>
                  <a:pt x="0" y="0"/>
                </a:moveTo>
                <a:lnTo>
                  <a:pt x="4392623" y="0"/>
                </a:lnTo>
                <a:lnTo>
                  <a:pt x="4392623" y="3459549"/>
                </a:lnTo>
                <a:lnTo>
                  <a:pt x="0" y="3459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5673802" y="4540104"/>
            <a:ext cx="3205210" cy="3205210"/>
          </a:xfrm>
          <a:custGeom>
            <a:avLst/>
            <a:gdLst/>
            <a:ahLst/>
            <a:cxnLst/>
            <a:rect l="l" t="t" r="r" b="b"/>
            <a:pathLst>
              <a:path w="3205210" h="3205210">
                <a:moveTo>
                  <a:pt x="0" y="0"/>
                </a:moveTo>
                <a:lnTo>
                  <a:pt x="3205211" y="0"/>
                </a:lnTo>
                <a:lnTo>
                  <a:pt x="3205211" y="3205210"/>
                </a:lnTo>
                <a:lnTo>
                  <a:pt x="0" y="3205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2554639" y="768427"/>
            <a:ext cx="13178723" cy="1530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7032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Nuestras</a:t>
            </a:r>
            <a:r>
              <a:rPr lang="en-US" sz="7032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7032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células</a:t>
            </a:r>
            <a:r>
              <a:rPr lang="en-US" sz="7032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también se </a:t>
            </a:r>
            <a:r>
              <a:rPr lang="en-US" sz="7032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acostumbran</a:t>
            </a:r>
            <a:endParaRPr lang="en-US" sz="7032" dirty="0">
              <a:solidFill>
                <a:srgbClr val="FF575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Freeform 7"/>
          <p:cNvSpPr/>
          <p:nvPr/>
        </p:nvSpPr>
        <p:spPr>
          <a:xfrm rot="9536466">
            <a:off x="8100590" y="3000555"/>
            <a:ext cx="2753369" cy="906109"/>
          </a:xfrm>
          <a:custGeom>
            <a:avLst/>
            <a:gdLst/>
            <a:ahLst/>
            <a:cxnLst/>
            <a:rect l="l" t="t" r="r" b="b"/>
            <a:pathLst>
              <a:path w="2753369" h="906109">
                <a:moveTo>
                  <a:pt x="0" y="0"/>
                </a:moveTo>
                <a:lnTo>
                  <a:pt x="2753369" y="0"/>
                </a:lnTo>
                <a:lnTo>
                  <a:pt x="2753369" y="906108"/>
                </a:lnTo>
                <a:lnTo>
                  <a:pt x="0" y="906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228551">
            <a:off x="10021737" y="4045200"/>
            <a:ext cx="2753369" cy="906109"/>
          </a:xfrm>
          <a:custGeom>
            <a:avLst/>
            <a:gdLst/>
            <a:ahLst/>
            <a:cxnLst/>
            <a:rect l="l" t="t" r="r" b="b"/>
            <a:pathLst>
              <a:path w="2753369" h="906109">
                <a:moveTo>
                  <a:pt x="0" y="0"/>
                </a:moveTo>
                <a:lnTo>
                  <a:pt x="2753370" y="0"/>
                </a:lnTo>
                <a:lnTo>
                  <a:pt x="2753370" y="906109"/>
                </a:lnTo>
                <a:lnTo>
                  <a:pt x="0" y="90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-1575043" flipH="1">
            <a:off x="9356699" y="8265648"/>
            <a:ext cx="2753369" cy="906109"/>
          </a:xfrm>
          <a:custGeom>
            <a:avLst/>
            <a:gdLst/>
            <a:ahLst/>
            <a:cxnLst/>
            <a:rect l="l" t="t" r="r" b="b"/>
            <a:pathLst>
              <a:path w="2753369" h="906109">
                <a:moveTo>
                  <a:pt x="2753369" y="0"/>
                </a:moveTo>
                <a:lnTo>
                  <a:pt x="0" y="0"/>
                </a:lnTo>
                <a:lnTo>
                  <a:pt x="0" y="906109"/>
                </a:lnTo>
                <a:lnTo>
                  <a:pt x="2753369" y="906109"/>
                </a:lnTo>
                <a:lnTo>
                  <a:pt x="275336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4232561" y="6506435"/>
            <a:ext cx="3246470" cy="2957239"/>
          </a:xfrm>
          <a:custGeom>
            <a:avLst/>
            <a:gdLst/>
            <a:ahLst/>
            <a:cxnLst/>
            <a:rect l="l" t="t" r="r" b="b"/>
            <a:pathLst>
              <a:path w="3246470" h="2957239">
                <a:moveTo>
                  <a:pt x="0" y="0"/>
                </a:moveTo>
                <a:lnTo>
                  <a:pt x="3246469" y="0"/>
                </a:lnTo>
                <a:lnTo>
                  <a:pt x="3246469" y="2957238"/>
                </a:lnTo>
                <a:lnTo>
                  <a:pt x="0" y="29572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TextBox 11"/>
          <p:cNvSpPr txBox="1"/>
          <p:nvPr/>
        </p:nvSpPr>
        <p:spPr>
          <a:xfrm>
            <a:off x="759377" y="9191625"/>
            <a:ext cx="1382504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Estrés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41881" y="9356027"/>
            <a:ext cx="3189089" cy="28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</a:t>
            </a:r>
            <a:r>
              <a:rPr lang="en-US" sz="1719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accarino &amp; Bremner (2024)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728" y="1028700"/>
            <a:ext cx="9352302" cy="4711222"/>
          </a:xfrm>
          <a:custGeom>
            <a:avLst/>
            <a:gdLst/>
            <a:ahLst/>
            <a:cxnLst/>
            <a:rect l="l" t="t" r="r" b="b"/>
            <a:pathLst>
              <a:path w="9352302" h="4711222">
                <a:moveTo>
                  <a:pt x="0" y="0"/>
                </a:moveTo>
                <a:lnTo>
                  <a:pt x="9352302" y="0"/>
                </a:lnTo>
                <a:lnTo>
                  <a:pt x="9352302" y="4711222"/>
                </a:lnTo>
                <a:lnTo>
                  <a:pt x="0" y="4711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3567363" y="1520621"/>
            <a:ext cx="2812682" cy="3069775"/>
          </a:xfrm>
          <a:custGeom>
            <a:avLst/>
            <a:gdLst/>
            <a:ahLst/>
            <a:cxnLst/>
            <a:rect l="l" t="t" r="r" b="b"/>
            <a:pathLst>
              <a:path w="2812682" h="3069775">
                <a:moveTo>
                  <a:pt x="0" y="0"/>
                </a:moveTo>
                <a:lnTo>
                  <a:pt x="2812681" y="0"/>
                </a:lnTo>
                <a:lnTo>
                  <a:pt x="2812681" y="3069775"/>
                </a:lnTo>
                <a:lnTo>
                  <a:pt x="0" y="306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0223543" y="5901811"/>
            <a:ext cx="2617911" cy="2536994"/>
          </a:xfrm>
          <a:custGeom>
            <a:avLst/>
            <a:gdLst/>
            <a:ahLst/>
            <a:cxnLst/>
            <a:rect l="l" t="t" r="r" b="b"/>
            <a:pathLst>
              <a:path w="2617911" h="2536994">
                <a:moveTo>
                  <a:pt x="0" y="0"/>
                </a:moveTo>
                <a:lnTo>
                  <a:pt x="2617911" y="0"/>
                </a:lnTo>
                <a:lnTo>
                  <a:pt x="2617911" y="2536994"/>
                </a:lnTo>
                <a:lnTo>
                  <a:pt x="0" y="25369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2588128">
            <a:off x="7143687" y="6914133"/>
            <a:ext cx="1556867" cy="512351"/>
          </a:xfrm>
          <a:custGeom>
            <a:avLst/>
            <a:gdLst/>
            <a:ahLst/>
            <a:cxnLst/>
            <a:rect l="l" t="t" r="r" b="b"/>
            <a:pathLst>
              <a:path w="1556867" h="512351">
                <a:moveTo>
                  <a:pt x="0" y="0"/>
                </a:moveTo>
                <a:lnTo>
                  <a:pt x="1556867" y="0"/>
                </a:lnTo>
                <a:lnTo>
                  <a:pt x="1556867" y="512351"/>
                </a:lnTo>
                <a:lnTo>
                  <a:pt x="0" y="512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3806879" y="5969342"/>
            <a:ext cx="3625670" cy="2907486"/>
          </a:xfrm>
          <a:custGeom>
            <a:avLst/>
            <a:gdLst/>
            <a:ahLst/>
            <a:cxnLst/>
            <a:rect l="l" t="t" r="r" b="b"/>
            <a:pathLst>
              <a:path w="3625670" h="2907486">
                <a:moveTo>
                  <a:pt x="0" y="0"/>
                </a:moveTo>
                <a:lnTo>
                  <a:pt x="3625671" y="0"/>
                </a:lnTo>
                <a:lnTo>
                  <a:pt x="3625671" y="2907486"/>
                </a:lnTo>
                <a:lnTo>
                  <a:pt x="0" y="29074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 rot="-10100754" flipH="1">
            <a:off x="10968030" y="2602841"/>
            <a:ext cx="1831428" cy="602706"/>
          </a:xfrm>
          <a:custGeom>
            <a:avLst/>
            <a:gdLst/>
            <a:ahLst/>
            <a:cxnLst/>
            <a:rect l="l" t="t" r="r" b="b"/>
            <a:pathLst>
              <a:path w="1831428" h="602706">
                <a:moveTo>
                  <a:pt x="1831427" y="0"/>
                </a:moveTo>
                <a:lnTo>
                  <a:pt x="0" y="0"/>
                </a:lnTo>
                <a:lnTo>
                  <a:pt x="0" y="602706"/>
                </a:lnTo>
                <a:lnTo>
                  <a:pt x="1831427" y="602706"/>
                </a:lnTo>
                <a:lnTo>
                  <a:pt x="183142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0867088" y="8810153"/>
            <a:ext cx="133082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TNF-A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08293" y="4819967"/>
            <a:ext cx="133082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IL-6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5728" y="6294115"/>
            <a:ext cx="3408466" cy="132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2534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Activadores de moléculas proinflamatorias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9376" y="9191625"/>
            <a:ext cx="1450423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Estrés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79984" y="2121458"/>
            <a:ext cx="6328033" cy="6328033"/>
          </a:xfrm>
          <a:custGeom>
            <a:avLst/>
            <a:gdLst/>
            <a:ahLst/>
            <a:cxnLst/>
            <a:rect l="l" t="t" r="r" b="b"/>
            <a:pathLst>
              <a:path w="6328033" h="6328033">
                <a:moveTo>
                  <a:pt x="0" y="0"/>
                </a:moveTo>
                <a:lnTo>
                  <a:pt x="6328032" y="0"/>
                </a:lnTo>
                <a:lnTo>
                  <a:pt x="6328032" y="6328033"/>
                </a:lnTo>
                <a:lnTo>
                  <a:pt x="0" y="632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774441">
            <a:off x="11862987" y="3564827"/>
            <a:ext cx="6679203" cy="7096099"/>
          </a:xfrm>
          <a:custGeom>
            <a:avLst/>
            <a:gdLst/>
            <a:ahLst/>
            <a:cxnLst/>
            <a:rect l="l" t="t" r="r" b="b"/>
            <a:pathLst>
              <a:path w="6679203" h="7096099">
                <a:moveTo>
                  <a:pt x="0" y="0"/>
                </a:moveTo>
                <a:lnTo>
                  <a:pt x="6679203" y="0"/>
                </a:lnTo>
                <a:lnTo>
                  <a:pt x="6679203" y="7096100"/>
                </a:lnTo>
                <a:lnTo>
                  <a:pt x="0" y="709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7913799" y="7640681"/>
            <a:ext cx="2133550" cy="1617619"/>
          </a:xfrm>
          <a:custGeom>
            <a:avLst/>
            <a:gdLst/>
            <a:ahLst/>
            <a:cxnLst/>
            <a:rect l="l" t="t" r="r" b="b"/>
            <a:pathLst>
              <a:path w="2133550" h="1617619">
                <a:moveTo>
                  <a:pt x="0" y="0"/>
                </a:moveTo>
                <a:lnTo>
                  <a:pt x="2133550" y="0"/>
                </a:lnTo>
                <a:lnTo>
                  <a:pt x="2133550" y="1617619"/>
                </a:lnTo>
                <a:lnTo>
                  <a:pt x="0" y="16176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5156522" y="422301"/>
            <a:ext cx="8095529" cy="1256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Carga </a:t>
            </a:r>
            <a:r>
              <a:rPr lang="en-US" sz="7000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Alostática</a:t>
            </a:r>
            <a:endParaRPr lang="en-US" sz="7000" dirty="0">
              <a:solidFill>
                <a:srgbClr val="FF575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0741" y="4492678"/>
            <a:ext cx="6667894" cy="125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2"/>
              </a:lnSpc>
            </a:pPr>
            <a:r>
              <a:rPr lang="en-US" sz="3566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 es un </a:t>
            </a:r>
            <a:r>
              <a:rPr lang="en-US" sz="3566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diagnóstico</a:t>
            </a:r>
            <a:r>
              <a:rPr lang="en-US" sz="3566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es un </a:t>
            </a:r>
            <a:r>
              <a:rPr lang="en-US" sz="3566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marco</a:t>
            </a:r>
            <a:r>
              <a:rPr lang="en-US" sz="3566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566" dirty="0" err="1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explicativo</a:t>
            </a:r>
            <a:endParaRPr lang="en-US" sz="3566" dirty="0">
              <a:solidFill>
                <a:srgbClr val="2B151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59377" y="9191625"/>
            <a:ext cx="1421620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Estrés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80997" y="9356027"/>
            <a:ext cx="1991469" cy="28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Guidi </a:t>
            </a:r>
            <a:r>
              <a:rPr lang="en-US" sz="1719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et al., (2021)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6941" y="3040947"/>
            <a:ext cx="6733474" cy="5695517"/>
            <a:chOff x="0" y="0"/>
            <a:chExt cx="8977965" cy="7594022"/>
          </a:xfrm>
        </p:grpSpPr>
        <p:sp>
          <p:nvSpPr>
            <p:cNvPr id="3" name="Freeform 3"/>
            <p:cNvSpPr/>
            <p:nvPr/>
          </p:nvSpPr>
          <p:spPr>
            <a:xfrm>
              <a:off x="1430515" y="0"/>
              <a:ext cx="5606809" cy="5606809"/>
            </a:xfrm>
            <a:custGeom>
              <a:avLst/>
              <a:gdLst/>
              <a:ahLst/>
              <a:cxnLst/>
              <a:rect l="l" t="t" r="r" b="b"/>
              <a:pathLst>
                <a:path w="5606809" h="5606809">
                  <a:moveTo>
                    <a:pt x="0" y="0"/>
                  </a:moveTo>
                  <a:lnTo>
                    <a:pt x="5606809" y="0"/>
                  </a:lnTo>
                  <a:lnTo>
                    <a:pt x="5606809" y="5606809"/>
                  </a:lnTo>
                  <a:lnTo>
                    <a:pt x="0" y="5606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Freeform 4"/>
            <p:cNvSpPr/>
            <p:nvPr/>
          </p:nvSpPr>
          <p:spPr>
            <a:xfrm rot="784369">
              <a:off x="6392297" y="3253303"/>
              <a:ext cx="2260749" cy="3132019"/>
            </a:xfrm>
            <a:custGeom>
              <a:avLst/>
              <a:gdLst/>
              <a:ahLst/>
              <a:cxnLst/>
              <a:rect l="l" t="t" r="r" b="b"/>
              <a:pathLst>
                <a:path w="2260749" h="3132019">
                  <a:moveTo>
                    <a:pt x="0" y="0"/>
                  </a:moveTo>
                  <a:lnTo>
                    <a:pt x="2260749" y="0"/>
                  </a:lnTo>
                  <a:lnTo>
                    <a:pt x="2260749" y="3132020"/>
                  </a:lnTo>
                  <a:lnTo>
                    <a:pt x="0" y="313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Freeform 5"/>
            <p:cNvSpPr/>
            <p:nvPr/>
          </p:nvSpPr>
          <p:spPr>
            <a:xfrm rot="-1265674">
              <a:off x="645558" y="2728996"/>
              <a:ext cx="1569913" cy="3879655"/>
            </a:xfrm>
            <a:custGeom>
              <a:avLst/>
              <a:gdLst/>
              <a:ahLst/>
              <a:cxnLst/>
              <a:rect l="l" t="t" r="r" b="b"/>
              <a:pathLst>
                <a:path w="1569913" h="3879655">
                  <a:moveTo>
                    <a:pt x="0" y="0"/>
                  </a:moveTo>
                  <a:lnTo>
                    <a:pt x="1569913" y="0"/>
                  </a:lnTo>
                  <a:lnTo>
                    <a:pt x="1569913" y="3879655"/>
                  </a:lnTo>
                  <a:lnTo>
                    <a:pt x="0" y="3879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4757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89476" y="5540134"/>
              <a:ext cx="4875789" cy="205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39"/>
                </a:lnSpc>
              </a:pPr>
              <a:r>
                <a:rPr lang="en-US" sz="2956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Presión</a:t>
              </a:r>
              <a:r>
                <a:rPr lang="en-US" sz="2956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arterial</a:t>
              </a:r>
            </a:p>
            <a:p>
              <a:pPr algn="ctr">
                <a:lnSpc>
                  <a:spcPts val="4139"/>
                </a:lnSpc>
              </a:pPr>
              <a:r>
                <a:rPr lang="en-US" sz="2956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Glucosa</a:t>
              </a:r>
              <a:endParaRPr lang="en-US" sz="2956" dirty="0">
                <a:solidFill>
                  <a:srgbClr val="2B151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algn="ctr">
                <a:lnSpc>
                  <a:spcPts val="4139"/>
                </a:lnSpc>
              </a:pPr>
              <a:r>
                <a:rPr lang="en-US" sz="2956" dirty="0" err="1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Adrenalina</a:t>
              </a:r>
              <a:r>
                <a:rPr lang="en-US" sz="2956" dirty="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...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185733" y="3669645"/>
            <a:ext cx="6222038" cy="4756958"/>
            <a:chOff x="0" y="0"/>
            <a:chExt cx="8296051" cy="63426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91198" cy="5091198"/>
            </a:xfrm>
            <a:custGeom>
              <a:avLst/>
              <a:gdLst/>
              <a:ahLst/>
              <a:cxnLst/>
              <a:rect l="l" t="t" r="r" b="b"/>
              <a:pathLst>
                <a:path w="5091198" h="5091198">
                  <a:moveTo>
                    <a:pt x="0" y="0"/>
                  </a:moveTo>
                  <a:lnTo>
                    <a:pt x="5091198" y="0"/>
                  </a:lnTo>
                  <a:lnTo>
                    <a:pt x="5091198" y="5091198"/>
                  </a:lnTo>
                  <a:lnTo>
                    <a:pt x="0" y="5091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70382" y="5707399"/>
              <a:ext cx="4620816" cy="635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Cortisol en el pelo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3865264" y="2792832"/>
              <a:ext cx="2350727" cy="2350727"/>
            </a:xfrm>
            <a:custGeom>
              <a:avLst/>
              <a:gdLst/>
              <a:ahLst/>
              <a:cxnLst/>
              <a:rect l="l" t="t" r="r" b="b"/>
              <a:pathLst>
                <a:path w="2350727" h="2350727">
                  <a:moveTo>
                    <a:pt x="0" y="0"/>
                  </a:moveTo>
                  <a:lnTo>
                    <a:pt x="2350727" y="0"/>
                  </a:lnTo>
                  <a:lnTo>
                    <a:pt x="2350727" y="2350727"/>
                  </a:lnTo>
                  <a:lnTo>
                    <a:pt x="0" y="2350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135932" y="531134"/>
              <a:ext cx="4160120" cy="185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90"/>
                </a:lnSpc>
              </a:pPr>
              <a:r>
                <a:rPr lang="en-US" sz="2707">
                  <a:solidFill>
                    <a:srgbClr val="2B151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¡¡Estrés percibido en los últimos meses!!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71428" y="365131"/>
            <a:ext cx="12573372" cy="1256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Biomarcadores</a:t>
            </a:r>
            <a:r>
              <a:rPr lang="en-US" sz="7000" b="1" dirty="0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7000" b="1" dirty="0" err="1">
                <a:solidFill>
                  <a:srgbClr val="FF5757"/>
                </a:solidFill>
                <a:latin typeface="Poppins Bold"/>
                <a:ea typeface="Poppins Bold"/>
                <a:cs typeface="Poppins Bold"/>
                <a:sym typeface="Poppins Bold"/>
              </a:rPr>
              <a:t>biológicos</a:t>
            </a:r>
            <a:endParaRPr lang="en-US" sz="7000" b="1" dirty="0">
              <a:solidFill>
                <a:srgbClr val="FF575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283868" y="1482719"/>
            <a:ext cx="9889331" cy="756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dirty="0" err="1">
                <a:solidFill>
                  <a:srgbClr val="FF5757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Sirven</a:t>
            </a:r>
            <a:r>
              <a:rPr lang="en-US" sz="4200" b="1" dirty="0">
                <a:solidFill>
                  <a:srgbClr val="FF5757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 para </a:t>
            </a:r>
            <a:r>
              <a:rPr lang="en-US" sz="4200" b="1" dirty="0" err="1">
                <a:solidFill>
                  <a:srgbClr val="FF5757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medir</a:t>
            </a:r>
            <a:r>
              <a:rPr lang="en-US" sz="4200" b="1" dirty="0">
                <a:solidFill>
                  <a:srgbClr val="FF5757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 carga </a:t>
            </a:r>
            <a:r>
              <a:rPr lang="en-US" sz="4200" b="1" dirty="0" err="1">
                <a:solidFill>
                  <a:srgbClr val="FF5757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alostática</a:t>
            </a:r>
            <a:endParaRPr lang="en-US" sz="4200" b="1" dirty="0">
              <a:solidFill>
                <a:srgbClr val="FF5757"/>
              </a:solidFill>
              <a:latin typeface="Poppins Medium Bold"/>
              <a:ea typeface="Poppins Medium Bold"/>
              <a:cs typeface="Poppins Medium Bold"/>
              <a:sym typeface="Poppins Medium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59376" y="9191625"/>
            <a:ext cx="1464387" cy="58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AE3DC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Estrés</a:t>
            </a:r>
            <a:endParaRPr lang="en-US" sz="3399" dirty="0">
              <a:solidFill>
                <a:srgbClr val="AE3DC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23764" y="9356027"/>
            <a:ext cx="2410718" cy="28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Noushad et al., (2021)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64e56c2-adaa-49b0-9685-736b33d1715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BA5FC1F4EA82740A321997682A1FE98" ma:contentTypeVersion="9" ma:contentTypeDescription="Crear nuevo documento." ma:contentTypeScope="" ma:versionID="61e8d713b3e9605fc72521ddcf6de9a9">
  <xsd:schema xmlns:xsd="http://www.w3.org/2001/XMLSchema" xmlns:xs="http://www.w3.org/2001/XMLSchema" xmlns:p="http://schemas.microsoft.com/office/2006/metadata/properties" xmlns:ns3="964e56c2-adaa-49b0-9685-736b33d17152" xmlns:ns4="1484f7e6-284d-4ffd-9c12-2efee35532bc" targetNamespace="http://schemas.microsoft.com/office/2006/metadata/properties" ma:root="true" ma:fieldsID="81742325a0725a2cab5d6b848997c3c8" ns3:_="" ns4:_="">
    <xsd:import namespace="964e56c2-adaa-49b0-9685-736b33d17152"/>
    <xsd:import namespace="1484f7e6-284d-4ffd-9c12-2efee35532b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4e56c2-adaa-49b0-9685-736b33d171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4f7e6-284d-4ffd-9c12-2efee35532b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829D0D-1A92-4CA7-84EE-825314D60B0F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484f7e6-284d-4ffd-9c12-2efee35532bc"/>
    <ds:schemaRef ds:uri="964e56c2-adaa-49b0-9685-736b33d17152"/>
  </ds:schemaRefs>
</ds:datastoreItem>
</file>

<file path=customXml/itemProps2.xml><?xml version="1.0" encoding="utf-8"?>
<ds:datastoreItem xmlns:ds="http://schemas.openxmlformats.org/officeDocument/2006/customXml" ds:itemID="{939DB01F-E218-43C4-AC9C-EACB1CD759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4e56c2-adaa-49b0-9685-736b33d17152"/>
    <ds:schemaRef ds:uri="1484f7e6-284d-4ffd-9c12-2efee35532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CE011F-2003-49BC-8AB4-64DEFEF2AD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1240</Words>
  <Application>Microsoft Office PowerPoint</Application>
  <PresentationFormat>Personalizado</PresentationFormat>
  <Paragraphs>131</Paragraphs>
  <Slides>19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Calibri</vt:lpstr>
      <vt:lpstr>Poppins Medium</vt:lpstr>
      <vt:lpstr>Open Sans</vt:lpstr>
      <vt:lpstr>Horizon</vt:lpstr>
      <vt:lpstr>Poppins Medium Bold</vt:lpstr>
      <vt:lpstr>Poppins 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Joan Xamena Ferrá</dc:title>
  <dc:creator>User</dc:creator>
  <cp:lastModifiedBy>yoander colmenarez rivas</cp:lastModifiedBy>
  <cp:revision>4</cp:revision>
  <dcterms:created xsi:type="dcterms:W3CDTF">2006-08-16T00:00:00Z</dcterms:created>
  <dcterms:modified xsi:type="dcterms:W3CDTF">2026-02-23T02:35:15Z</dcterms:modified>
  <dc:identifier>DAG_-R-ao_s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0x010100EBA5FC1F4EA82740A321997682A1FE98</vt:lpwstr>
  </property>
</Properties>
</file>